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68" r:id="rId5"/>
    <p:sldId id="269" r:id="rId6"/>
    <p:sldId id="258" r:id="rId7"/>
    <p:sldId id="259" r:id="rId8"/>
    <p:sldId id="260" r:id="rId9"/>
    <p:sldId id="262" r:id="rId10"/>
    <p:sldId id="261" r:id="rId11"/>
    <p:sldId id="264" r:id="rId12"/>
    <p:sldId id="270" r:id="rId13"/>
    <p:sldId id="273" r:id="rId14"/>
    <p:sldId id="271" r:id="rId15"/>
    <p:sldId id="266" r:id="rId16"/>
    <p:sldId id="267"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228600" y="1102320"/>
            <a:ext cx="8686440" cy="16466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37" name="Google Shape;108;p19"/>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tIns="91440" rIns="91440" bIns="91440" anchor="ctr">
            <a:noAutofit/>
          </a:bodyPr>
          <a:lstStyle/>
          <a:p>
            <a:pPr indent="0">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tIns="91440" rIns="91440" bIns="91440" anchor="ctr">
            <a:noAutofit/>
          </a:bodyPr>
          <a:lstStyle/>
          <a:p>
            <a:pPr indent="0" algn="r">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0" name="Google Shape;114;p20"/>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42" name="Google Shape;117;p20"/>
          <p:cNvSpPr/>
          <p:nvPr/>
        </p:nvSpPr>
        <p:spPr>
          <a:xfrm>
            <a:off x="5591520" y="2936520"/>
            <a:ext cx="2913840" cy="739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a:ea typeface="Karla"/>
              </a:rPr>
              <a:t> This presentation template was created by </a:t>
            </a:r>
            <a:r>
              <a:rPr lang="en" sz="1000" b="1" u="sng" strike="noStrike">
                <a:solidFill>
                  <a:schemeClr val="dk1"/>
                </a:solidFill>
                <a:effectLst/>
                <a:uFillTx/>
                <a:latin typeface="Karla"/>
                <a:ea typeface="Karla"/>
                <a:hlinkClick r:id="rId3"/>
              </a:rPr>
              <a:t>Slidesgo</a:t>
            </a:r>
            <a:r>
              <a:rPr lang="en" sz="1000" b="0" u="none" strike="noStrike">
                <a:solidFill>
                  <a:schemeClr val="dk1"/>
                </a:solidFill>
                <a:effectLst/>
                <a:uFillTx/>
                <a:latin typeface="Karla"/>
                <a:ea typeface="Karla"/>
              </a:rPr>
              <a:t>, and includes icons, infographics &amp; images by </a:t>
            </a:r>
            <a:r>
              <a:rPr lang="en" sz="1000" b="1" u="sng" strike="noStrike">
                <a:solidFill>
                  <a:schemeClr val="dk1"/>
                </a:solidFill>
                <a:effectLst/>
                <a:uFillTx/>
                <a:latin typeface="Karla"/>
                <a:ea typeface="Karla"/>
                <a:hlinkClick r:id="rId4"/>
              </a:rPr>
              <a:t>Freepik</a:t>
            </a:r>
            <a:r>
              <a:rPr lang="en" sz="1000" b="0" u="none" strike="noStrike">
                <a:solidFill>
                  <a:schemeClr val="dk1"/>
                </a:solidFill>
                <a:effectLst/>
                <a:uFillTx/>
                <a:latin typeface="Karla"/>
                <a:ea typeface="Karla"/>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43" name="Google Shape;13;p3"/>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47" name="Google Shape;119;p21"/>
          <p:cNvPicPr/>
          <p:nvPr/>
        </p:nvPicPr>
        <p:blipFill>
          <a:blip r:embed="rId2"/>
          <a:srcRect l="1755" t="932" r="98" b="922"/>
          <a:stretch/>
        </p:blipFill>
        <p:spPr>
          <a:xfrm flipH="1">
            <a:off x="360" y="0"/>
            <a:ext cx="9143640" cy="514332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48" name="Google Shape;121;p22"/>
          <p:cNvPicPr/>
          <p:nvPr/>
        </p:nvPicPr>
        <p:blipFill>
          <a:blip r:embed="rId2"/>
          <a:srcRect l="827" t="827" r="827" b="827"/>
          <a:stretch/>
        </p:blipFill>
        <p:spPr>
          <a:xfrm flipH="1">
            <a:off x="360" y="0"/>
            <a:ext cx="9143640" cy="514332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_1">
    <p:bg>
      <p:bgPr>
        <a:solidFill>
          <a:schemeClr val="lt1"/>
        </a:solidFill>
        <a:effectLst/>
      </p:bgPr>
    </p:bg>
    <p:spTree>
      <p:nvGrpSpPr>
        <p:cNvPr id="1" name=""/>
        <p:cNvGrpSpPr/>
        <p:nvPr/>
      </p:nvGrpSpPr>
      <p:grpSpPr>
        <a:xfrm>
          <a:off x="0" y="0"/>
          <a:ext cx="0" cy="0"/>
          <a:chOff x="0" y="0"/>
          <a:chExt cx="0" cy="0"/>
        </a:xfrm>
      </p:grpSpPr>
      <p:pic>
        <p:nvPicPr>
          <p:cNvPr id="49" name="Google Shape;123;p23"/>
          <p:cNvPicPr/>
          <p:nvPr/>
        </p:nvPicPr>
        <p:blipFill>
          <a:blip r:embed="rId2"/>
          <a:srcRect t="417" r="832" b="417"/>
          <a:stretch/>
        </p:blipFill>
        <p:spPr>
          <a:xfrm>
            <a:off x="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0" name="Google Shape;17;p4"/>
          <p:cNvPicPr/>
          <p:nvPr/>
        </p:nvPicPr>
        <p:blipFill>
          <a:blip r:embed="rId2"/>
          <a:srcRect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3" name="Google Shape;21;p5"/>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55" name="Google Shape;28;p6"/>
          <p:cNvPicPr/>
          <p:nvPr/>
        </p:nvPicPr>
        <p:blipFill>
          <a:blip r:embed="rId2"/>
          <a:srcRect t="417"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57" name="Google Shape;31;p7"/>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3" name="Google Shape;47;p11"/>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1" name="Google Shape;36;p8"/>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63" name="Google Shape;39;p9"/>
          <p:cNvPicPr/>
          <p:nvPr/>
        </p:nvPicPr>
        <p:blipFill>
          <a:blip r:embed="rId2"/>
          <a:srcRect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tIns="91440" rIns="91440" bIns="91440" anchor="t">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7" name="Google Shape;129;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9" name="Google Shape;132;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0"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71"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5" name="Google Shape;52;p13"/>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5" name="Google Shape;71;p14"/>
          <p:cNvPicPr/>
          <p:nvPr/>
        </p:nvPicPr>
        <p:blipFill>
          <a:blip r:embed="rId2"/>
          <a:srcRect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8" name="Google Shape;75;p15"/>
          <p:cNvPicPr/>
          <p:nvPr/>
        </p:nvPicPr>
        <p:blipFill>
          <a:blip r:embed="rId2"/>
          <a:srcRect l="513"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2" name="Google Shape;80;p16"/>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4" name="Google Shape;83;p17"/>
          <p:cNvPicPr/>
          <p:nvPr/>
        </p:nvPicPr>
        <p:blipFill>
          <a:blip r:embed="rId2"/>
          <a:srcRect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9" name="Google Shape;93;p18"/>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598" y="416672"/>
            <a:ext cx="8290933" cy="2153638"/>
          </a:xfrm>
          <a:prstGeom prst="rect">
            <a:avLst/>
          </a:prstGeom>
          <a:noFill/>
          <a:ln w="0">
            <a:noFill/>
          </a:ln>
        </p:spPr>
        <p:txBody>
          <a:bodyPr lIns="91440" tIns="91440" rIns="91440" bIns="91440" anchor="b">
            <a:noAutofit/>
          </a:bodyPr>
          <a:lstStyle/>
          <a:p>
            <a:pPr algn="ctr">
              <a:lnSpc>
                <a:spcPct val="100000"/>
              </a:lnSpc>
              <a:tabLst>
                <a:tab pos="0" algn="l"/>
              </a:tabLst>
            </a:pPr>
            <a:r>
              <a:rPr lang="en-US" sz="3000" b="1" dirty="0" err="1"/>
              <a:t>StudyTrack</a:t>
            </a:r>
            <a:r>
              <a:rPr lang="en-US" sz="3000" b="1" dirty="0"/>
              <a:t> – AI-Based Student Study Habit </a:t>
            </a:r>
            <a:r>
              <a:rPr lang="en-IN" sz="3000" b="1" dirty="0"/>
              <a:t>Recommender</a:t>
            </a:r>
            <a:br>
              <a:rPr lang="en-US" sz="3000" b="1" dirty="0"/>
            </a:br>
            <a:endParaRPr lang="fr-FR" sz="3000" b="0" u="none" strike="noStrike" dirty="0">
              <a:solidFill>
                <a:schemeClr val="dk1"/>
              </a:solidFill>
              <a:effectLst/>
              <a:uFillTx/>
              <a:latin typeface="Arial"/>
            </a:endParaRPr>
          </a:p>
        </p:txBody>
      </p:sp>
      <p:sp>
        <p:nvSpPr>
          <p:cNvPr id="73" name="PlaceHolder 2"/>
          <p:cNvSpPr>
            <a:spLocks noGrp="1"/>
          </p:cNvSpPr>
          <p:nvPr>
            <p:ph type="subTitle"/>
          </p:nvPr>
        </p:nvSpPr>
        <p:spPr>
          <a:xfrm>
            <a:off x="52039" y="2570310"/>
            <a:ext cx="4386199" cy="2572830"/>
          </a:xfrm>
          <a:prstGeom prst="rect">
            <a:avLst/>
          </a:prstGeom>
          <a:noFill/>
          <a:ln w="0">
            <a:noFill/>
          </a:ln>
        </p:spPr>
        <p:txBody>
          <a:bodyPr lIns="91440" tIns="91440" rIns="91440" bIns="91440" anchor="t">
            <a:normAutofit fontScale="92500" lnSpcReduction="20000"/>
          </a:bodyPr>
          <a:lstStyle/>
          <a:p>
            <a:pPr indent="0">
              <a:lnSpc>
                <a:spcPct val="100000"/>
              </a:lnSpc>
              <a:buNone/>
              <a:tabLst>
                <a:tab pos="0" algn="l"/>
              </a:tabLst>
            </a:pPr>
            <a:r>
              <a:rPr lang="en-US" sz="1600" b="0" u="none" strike="noStrike" dirty="0">
                <a:solidFill>
                  <a:schemeClr val="bg2"/>
                </a:solidFill>
                <a:effectLst/>
                <a:uFillTx/>
                <a:latin typeface="OpenSymbol"/>
              </a:rPr>
              <a:t>A </a:t>
            </a:r>
            <a:r>
              <a:rPr lang="en-IN" sz="1600" b="0" u="none" strike="noStrike" dirty="0">
                <a:solidFill>
                  <a:schemeClr val="bg2"/>
                </a:solidFill>
                <a:effectLst/>
                <a:uFillTx/>
                <a:latin typeface="OpenSymbol"/>
              </a:rPr>
              <a:t>Project developed under</a:t>
            </a:r>
          </a:p>
          <a:p>
            <a:pPr indent="0">
              <a:lnSpc>
                <a:spcPct val="100000"/>
              </a:lnSpc>
              <a:buNone/>
              <a:tabLst>
                <a:tab pos="0" algn="l"/>
              </a:tabLst>
            </a:pPr>
            <a:endParaRPr lang="en-IN" sz="1600" dirty="0">
              <a:solidFill>
                <a:schemeClr val="bg2"/>
              </a:solidFill>
              <a:latin typeface="OpenSymbol"/>
            </a:endParaRPr>
          </a:p>
          <a:p>
            <a:pPr indent="0">
              <a:lnSpc>
                <a:spcPct val="100000"/>
              </a:lnSpc>
              <a:buNone/>
              <a:tabLst>
                <a:tab pos="0" algn="l"/>
              </a:tabLst>
            </a:pPr>
            <a:endParaRPr lang="en-IN" sz="3200" b="1" dirty="0">
              <a:solidFill>
                <a:schemeClr val="bg2"/>
              </a:solidFill>
              <a:latin typeface="OpenSymbol"/>
            </a:endParaRPr>
          </a:p>
          <a:p>
            <a:pPr indent="0">
              <a:lnSpc>
                <a:spcPct val="100000"/>
              </a:lnSpc>
              <a:buNone/>
              <a:tabLst>
                <a:tab pos="0" algn="l"/>
              </a:tabLst>
            </a:pPr>
            <a:r>
              <a:rPr lang="en-IN" sz="3200" b="1" dirty="0">
                <a:solidFill>
                  <a:schemeClr val="bg2"/>
                </a:solidFill>
                <a:latin typeface="OpenSymbol"/>
              </a:rPr>
              <a:t>INFOSYS SPRINGBOARD</a:t>
            </a: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endParaRPr lang="en-US" sz="1000" b="1" dirty="0">
              <a:solidFill>
                <a:schemeClr val="bg2"/>
              </a:solidFill>
              <a:latin typeface="OpenSymbol"/>
            </a:endParaRPr>
          </a:p>
          <a:p>
            <a:pPr>
              <a:lnSpc>
                <a:spcPct val="100000"/>
              </a:lnSpc>
              <a:tabLst>
                <a:tab pos="0" algn="l"/>
              </a:tabLst>
            </a:pPr>
            <a:r>
              <a:rPr lang="en-US" sz="1000" b="1" dirty="0">
                <a:solidFill>
                  <a:schemeClr val="bg2"/>
                </a:solidFill>
                <a:latin typeface="OpenSymbol"/>
              </a:rPr>
              <a:t>Under the guidance of Anil Kumar - Infosys Springboard Mentor</a:t>
            </a:r>
          </a:p>
          <a:p>
            <a:pPr>
              <a:lnSpc>
                <a:spcPct val="100000"/>
              </a:lnSpc>
              <a:tabLst>
                <a:tab pos="0" algn="l"/>
              </a:tabLst>
            </a:pPr>
            <a:r>
              <a:rPr lang="en-US" sz="1000" b="1" dirty="0">
                <a:solidFill>
                  <a:schemeClr val="bg2"/>
                </a:solidFill>
                <a:latin typeface="OpenSymbol"/>
              </a:rPr>
              <a:t>Domain: Python and Al / Machine Learning</a:t>
            </a:r>
            <a:r>
              <a:rPr lang="en-IN" sz="1000" b="1" dirty="0">
                <a:solidFill>
                  <a:schemeClr val="bg2"/>
                </a:solidFill>
                <a:latin typeface="OpenSymbol"/>
              </a:rPr>
              <a:t> </a:t>
            </a:r>
            <a:r>
              <a:rPr lang="en-IN" sz="1600" dirty="0">
                <a:solidFill>
                  <a:schemeClr val="bg2"/>
                </a:solidFill>
                <a:latin typeface="OpenSymbol"/>
              </a:rPr>
              <a:t>	</a:t>
            </a:r>
            <a:endParaRPr lang="en-US" sz="1600" b="0" u="none" strike="noStrike" dirty="0">
              <a:solidFill>
                <a:schemeClr val="bg2"/>
              </a:solidFill>
              <a:effectLst/>
              <a:uFillTx/>
              <a:latin typeface="OpenSymbol"/>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endParaRPr lang="fr-FR" sz="3500" b="0" u="none" strike="noStrike" dirty="0">
              <a:solidFill>
                <a:schemeClr val="dk1"/>
              </a:solidFill>
              <a:effectLst/>
              <a:uFillTx/>
              <a:latin typeface="Arial"/>
            </a:endParaRPr>
          </a:p>
        </p:txBody>
      </p:sp>
      <p:sp>
        <p:nvSpPr>
          <p:cNvPr id="99"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50000"/>
              </a:lnSpc>
              <a:buNone/>
              <a:tabLst>
                <a:tab pos="0" algn="l"/>
              </a:tabLst>
            </a:pPr>
            <a:endParaRPr lang="en-US" sz="1200" b="0" u="none" strike="noStrike" dirty="0">
              <a:solidFill>
                <a:srgbClr val="000000"/>
              </a:solidFill>
              <a:effectLst/>
              <a:uFillTx/>
              <a:latin typeface="OpenSymbol"/>
            </a:endParaRPr>
          </a:p>
        </p:txBody>
      </p:sp>
      <p:pic>
        <p:nvPicPr>
          <p:cNvPr id="5" name="Picture 4">
            <a:extLst>
              <a:ext uri="{FF2B5EF4-FFF2-40B4-BE49-F238E27FC236}">
                <a16:creationId xmlns:a16="http://schemas.microsoft.com/office/drawing/2014/main" id="{27AFF1E4-97FC-57F8-F2F8-A03D3F433382}"/>
              </a:ext>
            </a:extLst>
          </p:cNvPr>
          <p:cNvPicPr>
            <a:picLocks noChangeAspect="1"/>
          </p:cNvPicPr>
          <p:nvPr/>
        </p:nvPicPr>
        <p:blipFill>
          <a:blip r:embed="rId2"/>
          <a:stretch>
            <a:fillRect/>
          </a:stretch>
        </p:blipFill>
        <p:spPr>
          <a:xfrm>
            <a:off x="4467922" y="564993"/>
            <a:ext cx="4393580" cy="3867389"/>
          </a:xfrm>
          <a:prstGeom prst="rect">
            <a:avLst/>
          </a:prstGeom>
        </p:spPr>
      </p:pic>
      <p:pic>
        <p:nvPicPr>
          <p:cNvPr id="7" name="Picture 6">
            <a:extLst>
              <a:ext uri="{FF2B5EF4-FFF2-40B4-BE49-F238E27FC236}">
                <a16:creationId xmlns:a16="http://schemas.microsoft.com/office/drawing/2014/main" id="{F5B5AA33-0F31-91C5-B79A-06745DFDBAC1}"/>
              </a:ext>
            </a:extLst>
          </p:cNvPr>
          <p:cNvPicPr>
            <a:picLocks noChangeAspect="1"/>
          </p:cNvPicPr>
          <p:nvPr/>
        </p:nvPicPr>
        <p:blipFill>
          <a:blip r:embed="rId3"/>
          <a:stretch>
            <a:fillRect/>
          </a:stretch>
        </p:blipFill>
        <p:spPr>
          <a:xfrm>
            <a:off x="282498" y="446944"/>
            <a:ext cx="3808141" cy="1969153"/>
          </a:xfrm>
          <a:prstGeom prst="rect">
            <a:avLst/>
          </a:prstGeom>
        </p:spPr>
      </p:pic>
      <p:pic>
        <p:nvPicPr>
          <p:cNvPr id="9" name="Picture 8">
            <a:extLst>
              <a:ext uri="{FF2B5EF4-FFF2-40B4-BE49-F238E27FC236}">
                <a16:creationId xmlns:a16="http://schemas.microsoft.com/office/drawing/2014/main" id="{26D851CE-9825-12A2-948B-2117DC314C6F}"/>
              </a:ext>
            </a:extLst>
          </p:cNvPr>
          <p:cNvPicPr>
            <a:picLocks noChangeAspect="1"/>
          </p:cNvPicPr>
          <p:nvPr/>
        </p:nvPicPr>
        <p:blipFill>
          <a:blip r:embed="rId4"/>
          <a:stretch>
            <a:fillRect/>
          </a:stretch>
        </p:blipFill>
        <p:spPr>
          <a:xfrm>
            <a:off x="391043" y="2727404"/>
            <a:ext cx="3808141" cy="19691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7918-D224-7242-C69F-9E3A90BD7C91}"/>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8D6A9D8-73D0-1A0D-7F20-28A7E3766ED5}"/>
              </a:ext>
            </a:extLst>
          </p:cNvPr>
          <p:cNvSpPr>
            <a:spLocks noGrp="1"/>
          </p:cNvSpPr>
          <p:nvPr>
            <p:ph type="body"/>
          </p:nvPr>
        </p:nvSpPr>
        <p:spPr/>
        <p:txBody>
          <a:bodyPr/>
          <a:lstStyle/>
          <a:p>
            <a:endParaRPr lang="en-IN" dirty="0"/>
          </a:p>
        </p:txBody>
      </p:sp>
      <p:pic>
        <p:nvPicPr>
          <p:cNvPr id="5" name="Picture 4">
            <a:extLst>
              <a:ext uri="{FF2B5EF4-FFF2-40B4-BE49-F238E27FC236}">
                <a16:creationId xmlns:a16="http://schemas.microsoft.com/office/drawing/2014/main" id="{D2A9113F-F344-3A53-53E3-3033DEE0FA70}"/>
              </a:ext>
            </a:extLst>
          </p:cNvPr>
          <p:cNvPicPr>
            <a:picLocks noChangeAspect="1"/>
          </p:cNvPicPr>
          <p:nvPr/>
        </p:nvPicPr>
        <p:blipFill>
          <a:blip r:embed="rId2"/>
          <a:stretch>
            <a:fillRect/>
          </a:stretch>
        </p:blipFill>
        <p:spPr>
          <a:xfrm>
            <a:off x="1257869" y="1203480"/>
            <a:ext cx="6802244" cy="2982960"/>
          </a:xfrm>
          <a:prstGeom prst="rect">
            <a:avLst/>
          </a:prstGeom>
        </p:spPr>
      </p:pic>
    </p:spTree>
    <p:extLst>
      <p:ext uri="{BB962C8B-B14F-4D97-AF65-F5344CB8AC3E}">
        <p14:creationId xmlns:p14="http://schemas.microsoft.com/office/powerpoint/2010/main" val="76030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587CC-DB7D-F398-CAE4-54A4FC684794}"/>
            </a:ext>
          </a:extLst>
        </p:cNvPr>
        <p:cNvGrpSpPr/>
        <p:nvPr/>
      </p:nvGrpSpPr>
      <p:grpSpPr>
        <a:xfrm>
          <a:off x="0" y="0"/>
          <a:ext cx="0" cy="0"/>
          <a:chOff x="0" y="0"/>
          <a:chExt cx="0" cy="0"/>
        </a:xfrm>
      </p:grpSpPr>
      <p:sp>
        <p:nvSpPr>
          <p:cNvPr id="88" name="PlaceHolder 1">
            <a:extLst>
              <a:ext uri="{FF2B5EF4-FFF2-40B4-BE49-F238E27FC236}">
                <a16:creationId xmlns:a16="http://schemas.microsoft.com/office/drawing/2014/main" id="{AAB4B657-26FB-1FA9-5522-EAE87B79F475}"/>
              </a:ext>
            </a:extLst>
          </p:cNvPr>
          <p:cNvSpPr>
            <a:spLocks noGrp="1"/>
          </p:cNvSpPr>
          <p:nvPr>
            <p:ph type="title"/>
          </p:nvPr>
        </p:nvSpPr>
        <p:spPr>
          <a:xfrm>
            <a:off x="228600" y="228600"/>
            <a:ext cx="8686440" cy="10472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500" dirty="0">
                <a:solidFill>
                  <a:schemeClr val="dk1"/>
                </a:solidFill>
                <a:latin typeface="Figtree"/>
              </a:rPr>
              <a:t>Milestone 4 : </a:t>
            </a:r>
            <a:r>
              <a:rPr lang="en-IN" sz="3500" dirty="0">
                <a:solidFill>
                  <a:schemeClr val="dk1"/>
                </a:solidFill>
                <a:latin typeface="Figtree"/>
              </a:rPr>
              <a:t>User Authentication and Final Output </a:t>
            </a:r>
            <a:endParaRPr lang="fr-FR" sz="3500" b="0" u="none" strike="noStrike" dirty="0">
              <a:solidFill>
                <a:schemeClr val="dk1"/>
              </a:solidFill>
              <a:effectLst/>
              <a:uFillTx/>
              <a:latin typeface="Arial"/>
            </a:endParaRPr>
          </a:p>
        </p:txBody>
      </p:sp>
      <p:sp>
        <p:nvSpPr>
          <p:cNvPr id="89" name="PlaceHolder 2">
            <a:extLst>
              <a:ext uri="{FF2B5EF4-FFF2-40B4-BE49-F238E27FC236}">
                <a16:creationId xmlns:a16="http://schemas.microsoft.com/office/drawing/2014/main" id="{DD792FF4-095F-1D71-DCE0-335AC64E0624}"/>
              </a:ext>
            </a:extLst>
          </p:cNvPr>
          <p:cNvSpPr>
            <a:spLocks noGrp="1"/>
          </p:cNvSpPr>
          <p:nvPr>
            <p:ph type="subTitle"/>
          </p:nvPr>
        </p:nvSpPr>
        <p:spPr>
          <a:xfrm>
            <a:off x="228600" y="1733400"/>
            <a:ext cx="3585117" cy="3180960"/>
          </a:xfrm>
          <a:prstGeom prst="rect">
            <a:avLst/>
          </a:prstGeom>
          <a:noFill/>
          <a:ln w="0">
            <a:noFill/>
          </a:ln>
        </p:spPr>
        <p:txBody>
          <a:bodyPr lIns="91440" tIns="91440" rIns="91440" bIns="91440" anchor="t">
            <a:normAutofit/>
          </a:bodyPr>
          <a:lstStyle/>
          <a:p>
            <a:pPr>
              <a:lnSpc>
                <a:spcPct val="150000"/>
              </a:lnSpc>
              <a:tabLst>
                <a:tab pos="0" algn="l"/>
              </a:tabLst>
            </a:pPr>
            <a:r>
              <a:rPr lang="en-US" sz="1300" dirty="0">
                <a:solidFill>
                  <a:schemeClr val="dk1"/>
                </a:solidFill>
                <a:latin typeface="Amasis MT Pro Medium" panose="020F0502020204030204" pitchFamily="18" charset="0"/>
                <a:ea typeface="Karla"/>
              </a:rPr>
              <a:t>The Pre-final week involved developing an interactive analytics dashboard to visualize student habits and performance trends. The dashboard offered personalized study recommendations to optimize academic outcomes. This tool enhanced user engagement and presented complex data in an accessible, actionable format</a:t>
            </a:r>
            <a:r>
              <a:rPr lang="en-US" sz="1200" dirty="0">
                <a:solidFill>
                  <a:schemeClr val="dk1"/>
                </a:solidFill>
                <a:latin typeface="Amasis MT Pro Medium" panose="020F0502020204030204" pitchFamily="18" charset="0"/>
                <a:ea typeface="Karla"/>
              </a:rPr>
              <a:t>.</a:t>
            </a:r>
            <a:endParaRPr lang="en-US" sz="1200" dirty="0">
              <a:solidFill>
                <a:srgbClr val="000000"/>
              </a:solidFill>
              <a:latin typeface="Amasis MT Pro Medium" panose="020F0502020204030204" pitchFamily="18" charset="0"/>
            </a:endParaRPr>
          </a:p>
          <a:p>
            <a:pPr indent="0">
              <a:lnSpc>
                <a:spcPct val="150000"/>
              </a:lnSpc>
              <a:buNone/>
              <a:tabLst>
                <a:tab pos="0" algn="l"/>
              </a:tabLst>
            </a:pPr>
            <a:endParaRPr lang="en-US" sz="1200" b="0" u="none" strike="noStrike" dirty="0">
              <a:solidFill>
                <a:srgbClr val="000000"/>
              </a:solidFill>
              <a:effectLst/>
              <a:uFillTx/>
              <a:latin typeface="OpenSymbol"/>
            </a:endParaRPr>
          </a:p>
        </p:txBody>
      </p:sp>
      <p:cxnSp>
        <p:nvCxnSpPr>
          <p:cNvPr id="90" name="Google Shape;227;p33">
            <a:extLst>
              <a:ext uri="{FF2B5EF4-FFF2-40B4-BE49-F238E27FC236}">
                <a16:creationId xmlns:a16="http://schemas.microsoft.com/office/drawing/2014/main" id="{F2421DE8-928B-0DE1-C8B5-7DB3AA48FBC4}"/>
              </a:ext>
            </a:extLst>
          </p:cNvPr>
          <p:cNvCxnSpPr/>
          <p:nvPr/>
        </p:nvCxnSpPr>
        <p:spPr>
          <a:xfrm>
            <a:off x="-76320" y="1494720"/>
            <a:ext cx="9302040" cy="360"/>
          </a:xfrm>
          <a:prstGeom prst="straightConnector1">
            <a:avLst/>
          </a:prstGeom>
          <a:ln w="9525">
            <a:solidFill>
              <a:srgbClr val="083C77"/>
            </a:solidFill>
            <a:round/>
          </a:ln>
        </p:spPr>
      </p:cxnSp>
      <p:pic>
        <p:nvPicPr>
          <p:cNvPr id="3" name="Picture 2">
            <a:extLst>
              <a:ext uri="{FF2B5EF4-FFF2-40B4-BE49-F238E27FC236}">
                <a16:creationId xmlns:a16="http://schemas.microsoft.com/office/drawing/2014/main" id="{EBB72CF9-8022-4767-899D-B7A65C85EC40}"/>
              </a:ext>
            </a:extLst>
          </p:cNvPr>
          <p:cNvPicPr>
            <a:picLocks noChangeAspect="1"/>
          </p:cNvPicPr>
          <p:nvPr/>
        </p:nvPicPr>
        <p:blipFill>
          <a:blip r:embed="rId2"/>
          <a:stretch>
            <a:fillRect/>
          </a:stretch>
        </p:blipFill>
        <p:spPr>
          <a:xfrm>
            <a:off x="3813717" y="1658271"/>
            <a:ext cx="5203903" cy="3180240"/>
          </a:xfrm>
          <a:prstGeom prst="rect">
            <a:avLst/>
          </a:prstGeom>
        </p:spPr>
      </p:pic>
    </p:spTree>
    <p:extLst>
      <p:ext uri="{BB962C8B-B14F-4D97-AF65-F5344CB8AC3E}">
        <p14:creationId xmlns:p14="http://schemas.microsoft.com/office/powerpoint/2010/main" val="13463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C5484-0154-FDD9-DAB6-91F1ED426E3F}"/>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82F62BE2-E2DF-19CB-B203-71710A37EE0C}"/>
              </a:ext>
            </a:extLst>
          </p:cNvPr>
          <p:cNvSpPr>
            <a:spLocks noGrp="1"/>
          </p:cNvSpPr>
          <p:nvPr>
            <p:ph type="body"/>
          </p:nvPr>
        </p:nvSpPr>
        <p:spPr/>
        <p:txBody>
          <a:bodyPr/>
          <a:lstStyle/>
          <a:p>
            <a:endParaRPr lang="en-IN"/>
          </a:p>
        </p:txBody>
      </p:sp>
      <p:pic>
        <p:nvPicPr>
          <p:cNvPr id="5" name="Picture 4">
            <a:extLst>
              <a:ext uri="{FF2B5EF4-FFF2-40B4-BE49-F238E27FC236}">
                <a16:creationId xmlns:a16="http://schemas.microsoft.com/office/drawing/2014/main" id="{ABDA6AB2-99FC-84C0-1B03-5C2A02A25D75}"/>
              </a:ext>
            </a:extLst>
          </p:cNvPr>
          <p:cNvPicPr>
            <a:picLocks noChangeAspect="1"/>
          </p:cNvPicPr>
          <p:nvPr/>
        </p:nvPicPr>
        <p:blipFill>
          <a:blip r:embed="rId2"/>
          <a:stretch>
            <a:fillRect/>
          </a:stretch>
        </p:blipFill>
        <p:spPr>
          <a:xfrm>
            <a:off x="228600" y="337559"/>
            <a:ext cx="4453347" cy="3134187"/>
          </a:xfrm>
          <a:prstGeom prst="rect">
            <a:avLst/>
          </a:prstGeom>
        </p:spPr>
      </p:pic>
      <p:pic>
        <p:nvPicPr>
          <p:cNvPr id="7" name="Picture 6">
            <a:extLst>
              <a:ext uri="{FF2B5EF4-FFF2-40B4-BE49-F238E27FC236}">
                <a16:creationId xmlns:a16="http://schemas.microsoft.com/office/drawing/2014/main" id="{83AAC768-C58F-81F9-0F95-6B0F7DF93CC3}"/>
              </a:ext>
            </a:extLst>
          </p:cNvPr>
          <p:cNvPicPr>
            <a:picLocks noChangeAspect="1"/>
          </p:cNvPicPr>
          <p:nvPr/>
        </p:nvPicPr>
        <p:blipFill>
          <a:blip r:embed="rId3"/>
          <a:stretch>
            <a:fillRect/>
          </a:stretch>
        </p:blipFill>
        <p:spPr>
          <a:xfrm>
            <a:off x="4999516" y="1801498"/>
            <a:ext cx="3686924" cy="3113402"/>
          </a:xfrm>
          <a:prstGeom prst="rect">
            <a:avLst/>
          </a:prstGeom>
        </p:spPr>
      </p:pic>
    </p:spTree>
    <p:extLst>
      <p:ext uri="{BB962C8B-B14F-4D97-AF65-F5344CB8AC3E}">
        <p14:creationId xmlns:p14="http://schemas.microsoft.com/office/powerpoint/2010/main" val="1132229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b="0" u="none" strike="noStrike" dirty="0">
                <a:solidFill>
                  <a:schemeClr val="dk1"/>
                </a:solidFill>
                <a:effectLst/>
                <a:uFillTx/>
                <a:latin typeface="Figtree"/>
                <a:ea typeface="Figtree"/>
              </a:rPr>
              <a:t>Conclusions</a:t>
            </a:r>
            <a:endParaRPr lang="fr-FR" sz="3500" b="0" u="none" strike="noStrike" dirty="0">
              <a:solidFill>
                <a:schemeClr val="dk1"/>
              </a:solidFill>
              <a:effectLst/>
              <a:uFillTx/>
              <a:latin typeface="Arial"/>
            </a:endParaRPr>
          </a:p>
        </p:txBody>
      </p:sp>
      <p:sp>
        <p:nvSpPr>
          <p:cNvPr id="105"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a:solidFill>
                  <a:schemeClr val="dk1"/>
                </a:solidFill>
                <a:effectLst/>
                <a:uFillTx/>
                <a:latin typeface="Karla"/>
                <a:ea typeface="Karla"/>
              </a:rPr>
              <a:t>The </a:t>
            </a:r>
            <a:r>
              <a:rPr lang="en-US" sz="1200" b="0" i="1" u="none" strike="noStrike">
                <a:solidFill>
                  <a:schemeClr val="dk1"/>
                </a:solidFill>
                <a:effectLst/>
                <a:uFillTx/>
                <a:latin typeface="Karla"/>
                <a:ea typeface="Karla"/>
              </a:rPr>
              <a:t>StudyTrack</a:t>
            </a:r>
            <a:r>
              <a:rPr lang="en-US" sz="1200" b="0" u="none" strike="noStrike">
                <a:solidFill>
                  <a:schemeClr val="dk1"/>
                </a:solidFill>
                <a:effectLst/>
                <a:uFillTx/>
                <a:latin typeface="Karla"/>
                <a:ea typeface="Karla"/>
              </a:rPr>
              <a:t> project successfully integrated AI-driven data processing, clustering, and visualization to analyze student habits. It delivered valuable insights and a practical dashboard for personalized recommendations. This internship exemplified effective collaboration, technical skill application, and potential for academic performance improvement through data science.</a:t>
            </a:r>
            <a:endParaRPr lang="en-US" sz="1200" b="0" u="none" strike="noStrike">
              <a:solidFill>
                <a:srgbClr val="000000"/>
              </a:solidFill>
              <a:effectLst/>
              <a:uFillTx/>
              <a:latin typeface="OpenSymbol"/>
            </a:endParaRPr>
          </a:p>
        </p:txBody>
      </p:sp>
      <p:cxnSp>
        <p:nvCxnSpPr>
          <p:cNvPr id="106"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PlaceHolder 1"/>
          <p:cNvSpPr>
            <a:spLocks noGrp="1"/>
          </p:cNvSpPr>
          <p:nvPr>
            <p:ph type="title"/>
          </p:nvPr>
        </p:nvSpPr>
        <p:spPr>
          <a:xfrm>
            <a:off x="2214813" y="1406137"/>
            <a:ext cx="3733560" cy="877163"/>
          </a:xfrm>
          <a:prstGeom prst="rect">
            <a:avLst/>
          </a:prstGeom>
          <a:noFill/>
          <a:ln w="0">
            <a:noFill/>
          </a:ln>
        </p:spPr>
        <p:txBody>
          <a:bodyPr lIns="91440" tIns="91440" rIns="91440" bIns="91440" anchor="b">
            <a:spAutoFit/>
          </a:bodyPr>
          <a:lstStyle/>
          <a:p>
            <a:pPr indent="0" algn="ctr">
              <a:lnSpc>
                <a:spcPct val="100000"/>
              </a:lnSpc>
              <a:buNone/>
              <a:tabLst>
                <a:tab pos="0" algn="l"/>
              </a:tabLst>
            </a:pPr>
            <a:r>
              <a:rPr lang="en" sz="4500" b="0" u="none" strike="noStrike" dirty="0">
                <a:solidFill>
                  <a:schemeClr val="dk1"/>
                </a:solidFill>
                <a:effectLst/>
                <a:uFillTx/>
                <a:latin typeface="Figtree"/>
                <a:ea typeface="Figtree"/>
              </a:rPr>
              <a:t>Thank you</a:t>
            </a:r>
            <a:endParaRPr lang="fr-FR" sz="4500" b="0" u="none" strike="noStrike" dirty="0">
              <a:solidFill>
                <a:schemeClr val="dk1"/>
              </a:solidFill>
              <a:effectLst/>
              <a:uFillTx/>
              <a:latin typeface="Arial"/>
            </a:endParaRPr>
          </a:p>
        </p:txBody>
      </p:sp>
      <p:sp>
        <p:nvSpPr>
          <p:cNvPr id="108" name="PlaceHolder 2"/>
          <p:cNvSpPr>
            <a:spLocks noGrp="1"/>
          </p:cNvSpPr>
          <p:nvPr>
            <p:ph type="subTitle"/>
          </p:nvPr>
        </p:nvSpPr>
        <p:spPr>
          <a:xfrm>
            <a:off x="141249" y="2991047"/>
            <a:ext cx="3829469" cy="1169551"/>
          </a:xfrm>
          <a:prstGeom prst="rect">
            <a:avLst/>
          </a:prstGeom>
          <a:noFill/>
          <a:ln w="0">
            <a:noFill/>
          </a:ln>
        </p:spPr>
        <p:txBody>
          <a:bodyPr wrap="square" lIns="91440" tIns="91440" rIns="91440" bIns="91440" anchor="t">
            <a:spAutoFit/>
          </a:bodyPr>
          <a:lstStyle/>
          <a:p>
            <a:pPr>
              <a:lnSpc>
                <a:spcPct val="100000"/>
              </a:lnSpc>
              <a:tabLst>
                <a:tab pos="0" algn="l"/>
              </a:tabLst>
            </a:pPr>
            <a:r>
              <a:rPr lang="en-US" sz="1600" b="1" dirty="0" err="1">
                <a:solidFill>
                  <a:schemeClr val="bg2">
                    <a:lumMod val="75000"/>
                  </a:schemeClr>
                </a:solidFill>
                <a:latin typeface="OpenSymbol"/>
              </a:rPr>
              <a:t>StudyTrack</a:t>
            </a:r>
            <a:r>
              <a:rPr lang="en-US" sz="1600" b="1" dirty="0">
                <a:solidFill>
                  <a:schemeClr val="bg2">
                    <a:lumMod val="75000"/>
                  </a:schemeClr>
                </a:solidFill>
                <a:latin typeface="OpenSymbol"/>
              </a:rPr>
              <a:t> – AI Study Habit Analyzer  </a:t>
            </a:r>
          </a:p>
          <a:p>
            <a:pPr>
              <a:lnSpc>
                <a:spcPct val="100000"/>
              </a:lnSpc>
              <a:tabLst>
                <a:tab pos="0" algn="l"/>
              </a:tabLst>
            </a:pPr>
            <a:r>
              <a:rPr lang="en-US" sz="1600" b="1" dirty="0">
                <a:solidFill>
                  <a:schemeClr val="bg2">
                    <a:lumMod val="75000"/>
                  </a:schemeClr>
                </a:solidFill>
                <a:latin typeface="OpenSymbol"/>
              </a:rPr>
              <a:t>Developed by: Prem Kalse  </a:t>
            </a:r>
          </a:p>
          <a:p>
            <a:pPr>
              <a:lnSpc>
                <a:spcPct val="100000"/>
              </a:lnSpc>
              <a:tabLst>
                <a:tab pos="0" algn="l"/>
              </a:tabLst>
            </a:pPr>
            <a:r>
              <a:rPr lang="en-US" sz="1600" b="1" dirty="0">
                <a:solidFill>
                  <a:schemeClr val="bg2">
                    <a:lumMod val="75000"/>
                  </a:schemeClr>
                </a:solidFill>
                <a:latin typeface="OpenSymbol"/>
              </a:rPr>
              <a:t>Guided by: Mr. Anil Kumar</a:t>
            </a:r>
          </a:p>
          <a:p>
            <a:pPr indent="0">
              <a:lnSpc>
                <a:spcPct val="100000"/>
              </a:lnSpc>
              <a:buNone/>
              <a:tabLst>
                <a:tab pos="0" algn="l"/>
              </a:tabLst>
            </a:pPr>
            <a:endParaRPr lang="en-US" sz="1600" b="1" u="none" strike="noStrike" dirty="0">
              <a:solidFill>
                <a:schemeClr val="bg2">
                  <a:lumMod val="75000"/>
                </a:schemeClr>
              </a:solidFill>
              <a:effectLst/>
              <a:uFillTx/>
              <a:latin typeface="OpenSymbol"/>
            </a:endParaRPr>
          </a:p>
        </p:txBody>
      </p:sp>
      <p:cxnSp>
        <p:nvCxnSpPr>
          <p:cNvPr id="125" name="Google Shape;350;p41"/>
          <p:cNvCxnSpPr/>
          <p:nvPr/>
        </p:nvCxnSpPr>
        <p:spPr>
          <a:xfrm>
            <a:off x="-76320" y="2860200"/>
            <a:ext cx="9302040" cy="360"/>
          </a:xfrm>
          <a:prstGeom prst="straightConnector1">
            <a:avLst/>
          </a:prstGeom>
          <a:ln w="9525">
            <a:solidFill>
              <a:srgbClr val="083C77"/>
            </a:solidFill>
            <a:roun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a:lnSpc>
                <a:spcPct val="150000"/>
              </a:lnSpc>
              <a:tabLst>
                <a:tab pos="0" algn="l"/>
              </a:tabLst>
            </a:pPr>
            <a:r>
              <a:rPr lang="en-US" sz="3600" b="0" u="none" strike="noStrike" dirty="0">
                <a:solidFill>
                  <a:schemeClr val="dk1"/>
                </a:solidFill>
                <a:effectLst/>
                <a:uFillTx/>
                <a:latin typeface="Anaheim"/>
                <a:ea typeface="Anaheim"/>
              </a:rPr>
              <a:t>What is Study Track Al?</a:t>
            </a:r>
          </a:p>
        </p:txBody>
      </p:sp>
      <p:sp>
        <p:nvSpPr>
          <p:cNvPr id="76" name="PlaceHolder 2"/>
          <p:cNvSpPr>
            <a:spLocks noGrp="1"/>
          </p:cNvSpPr>
          <p:nvPr>
            <p:ph type="subTitle"/>
          </p:nvPr>
        </p:nvSpPr>
        <p:spPr>
          <a:xfrm>
            <a:off x="228599" y="1733400"/>
            <a:ext cx="8201723" cy="2406700"/>
          </a:xfrm>
          <a:prstGeom prst="rect">
            <a:avLst/>
          </a:prstGeom>
          <a:noFill/>
          <a:ln w="0">
            <a:noFill/>
          </a:ln>
        </p:spPr>
        <p:txBody>
          <a:bodyPr lIns="91440" tIns="91440" rIns="91440" bIns="91440" anchor="t">
            <a:normAutofit/>
          </a:bodyPr>
          <a:lstStyle/>
          <a:p>
            <a:pPr>
              <a:lnSpc>
                <a:spcPct val="150000"/>
              </a:lnSpc>
              <a:tabLst>
                <a:tab pos="0" algn="l"/>
              </a:tabLst>
            </a:pPr>
            <a:r>
              <a:rPr lang="en-US" sz="1600" b="0" u="none" strike="noStrike" dirty="0" err="1">
                <a:solidFill>
                  <a:schemeClr val="dk1"/>
                </a:solidFill>
                <a:effectLst/>
                <a:uFillTx/>
                <a:latin typeface="Anaheim"/>
                <a:ea typeface="Anaheim"/>
              </a:rPr>
              <a:t>StudyTrack</a:t>
            </a:r>
            <a:r>
              <a:rPr lang="en-US" sz="1600" b="0" u="none" strike="noStrike" dirty="0">
                <a:solidFill>
                  <a:schemeClr val="dk1"/>
                </a:solidFill>
                <a:effectLst/>
                <a:uFillTx/>
                <a:latin typeface="Anaheim"/>
                <a:ea typeface="Anaheim"/>
              </a:rPr>
              <a:t> Al is an innovative, Al-based student performance analysis system designed to revolutionize academic guidance. It leverages advanced predictive analytics to offer unprecedented insights into student learning patterns. Our system goes beyond traditional metrics, analyzing various behavioral data points to accurately predict academic outcomes and provide tailored recommendations, fostering a proactive approach to student success.</a:t>
            </a:r>
            <a:endParaRPr lang="en-US" sz="1600" b="0" u="none" strike="noStrike" dirty="0">
              <a:solidFill>
                <a:srgbClr val="FFFFFF"/>
              </a:solidFill>
              <a:effectLst/>
              <a:uFillTx/>
              <a:latin typeface="OpenSymbol"/>
            </a:endParaRPr>
          </a:p>
        </p:txBody>
      </p:sp>
      <p:cxnSp>
        <p:nvCxnSpPr>
          <p:cNvPr id="77"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AF18-C1F8-020B-A726-34D3E197F2CB}"/>
            </a:ext>
          </a:extLst>
        </p:cNvPr>
        <p:cNvGrpSpPr/>
        <p:nvPr/>
      </p:nvGrpSpPr>
      <p:grpSpPr>
        <a:xfrm>
          <a:off x="0" y="0"/>
          <a:ext cx="0" cy="0"/>
          <a:chOff x="0" y="0"/>
          <a:chExt cx="0" cy="0"/>
        </a:xfrm>
      </p:grpSpPr>
      <p:sp>
        <p:nvSpPr>
          <p:cNvPr id="75" name="PlaceHolder 1">
            <a:extLst>
              <a:ext uri="{FF2B5EF4-FFF2-40B4-BE49-F238E27FC236}">
                <a16:creationId xmlns:a16="http://schemas.microsoft.com/office/drawing/2014/main" id="{A0D2716B-A077-4DAD-196A-A8CAC0C1F92F}"/>
              </a:ext>
            </a:extLst>
          </p:cNvPr>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a:lnSpc>
                <a:spcPct val="150000"/>
              </a:lnSpc>
              <a:tabLst>
                <a:tab pos="0" algn="l"/>
              </a:tabLst>
            </a:pPr>
            <a:r>
              <a:rPr lang="en-IN" sz="3600" dirty="0">
                <a:solidFill>
                  <a:schemeClr val="dk1"/>
                </a:solidFill>
                <a:latin typeface="Anaheim"/>
                <a:ea typeface="Anaheim"/>
              </a:rPr>
              <a:t>PROJECT OVERVIEW  </a:t>
            </a:r>
            <a:endParaRPr lang="en-US" sz="3600" b="0" u="none" strike="noStrike" dirty="0">
              <a:solidFill>
                <a:schemeClr val="dk1"/>
              </a:solidFill>
              <a:effectLst/>
              <a:uFillTx/>
              <a:latin typeface="Anaheim"/>
              <a:ea typeface="Anaheim"/>
            </a:endParaRPr>
          </a:p>
        </p:txBody>
      </p:sp>
      <p:sp>
        <p:nvSpPr>
          <p:cNvPr id="76" name="PlaceHolder 2">
            <a:extLst>
              <a:ext uri="{FF2B5EF4-FFF2-40B4-BE49-F238E27FC236}">
                <a16:creationId xmlns:a16="http://schemas.microsoft.com/office/drawing/2014/main" id="{46B7FFB6-12A8-025D-8224-53839D18C505}"/>
              </a:ext>
            </a:extLst>
          </p:cNvPr>
          <p:cNvSpPr>
            <a:spLocks noGrp="1"/>
          </p:cNvSpPr>
          <p:nvPr>
            <p:ph type="subTitle"/>
          </p:nvPr>
        </p:nvSpPr>
        <p:spPr>
          <a:xfrm flipH="1">
            <a:off x="10058400" y="1744271"/>
            <a:ext cx="45719" cy="180094"/>
          </a:xfrm>
          <a:prstGeom prst="rect">
            <a:avLst/>
          </a:prstGeom>
          <a:noFill/>
          <a:ln w="0">
            <a:noFill/>
          </a:ln>
        </p:spPr>
        <p:txBody>
          <a:bodyPr lIns="91440" tIns="91440" rIns="91440" bIns="91440" anchor="t">
            <a:normAutofit fontScale="25000" lnSpcReduction="20000"/>
          </a:bodyPr>
          <a:lstStyle/>
          <a:p>
            <a:pPr>
              <a:lnSpc>
                <a:spcPct val="150000"/>
              </a:lnSpc>
              <a:tabLst>
                <a:tab pos="0" algn="l"/>
              </a:tabLst>
            </a:pPr>
            <a:endParaRPr lang="en-US" sz="1600" b="0" u="none" strike="noStrike" dirty="0">
              <a:solidFill>
                <a:srgbClr val="FFFFFF"/>
              </a:solidFill>
              <a:effectLst/>
              <a:uFillTx/>
              <a:latin typeface="OpenSymbol"/>
            </a:endParaRPr>
          </a:p>
        </p:txBody>
      </p:sp>
      <p:cxnSp>
        <p:nvCxnSpPr>
          <p:cNvPr id="77" name="Google Shape;227;p33">
            <a:extLst>
              <a:ext uri="{FF2B5EF4-FFF2-40B4-BE49-F238E27FC236}">
                <a16:creationId xmlns:a16="http://schemas.microsoft.com/office/drawing/2014/main" id="{EF785A4E-1689-702B-1C63-B2A46ED99919}"/>
              </a:ext>
            </a:extLst>
          </p:cNvPr>
          <p:cNvCxnSpPr/>
          <p:nvPr/>
        </p:nvCxnSpPr>
        <p:spPr>
          <a:xfrm>
            <a:off x="-76320" y="1494720"/>
            <a:ext cx="9302040" cy="360"/>
          </a:xfrm>
          <a:prstGeom prst="straightConnector1">
            <a:avLst/>
          </a:prstGeom>
          <a:ln w="9525">
            <a:solidFill>
              <a:srgbClr val="083C77"/>
            </a:solidFill>
            <a:round/>
          </a:ln>
        </p:spPr>
      </p:cxnSp>
      <p:sp>
        <p:nvSpPr>
          <p:cNvPr id="4" name="Rectangle: Top Corners One Rounded and One Snipped 3">
            <a:extLst>
              <a:ext uri="{FF2B5EF4-FFF2-40B4-BE49-F238E27FC236}">
                <a16:creationId xmlns:a16="http://schemas.microsoft.com/office/drawing/2014/main" id="{6CADD1C6-EDAE-DA14-7D05-B27350A20B16}"/>
              </a:ext>
            </a:extLst>
          </p:cNvPr>
          <p:cNvSpPr/>
          <p:nvPr/>
        </p:nvSpPr>
        <p:spPr>
          <a:xfrm>
            <a:off x="228600" y="1813932"/>
            <a:ext cx="4060902" cy="2778570"/>
          </a:xfrm>
          <a:prstGeom prst="snipRoundRect">
            <a:avLst/>
          </a:prstGeom>
          <a:ln>
            <a:solidFill>
              <a:schemeClr val="tx2">
                <a:lumMod val="60000"/>
                <a:lumOff val="4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900" dirty="0">
                <a:ln w="0"/>
                <a:solidFill>
                  <a:schemeClr val="tx1">
                    <a:lumMod val="75000"/>
                  </a:schemeClr>
                </a:solidFill>
                <a:effectLst>
                  <a:outerShdw blurRad="38100" dist="25400" dir="5400000" algn="ctr" rotWithShape="0">
                    <a:srgbClr val="6E747A">
                      <a:alpha val="43000"/>
                    </a:srgbClr>
                  </a:outerShdw>
                </a:effectLst>
              </a:rPr>
              <a:t>Problem statement</a:t>
            </a:r>
          </a:p>
          <a:p>
            <a:r>
              <a:rPr lang="en-US" dirty="0">
                <a:ln w="0"/>
                <a:solidFill>
                  <a:schemeClr val="tx1">
                    <a:lumMod val="75000"/>
                  </a:schemeClr>
                </a:solidFill>
                <a:effectLst>
                  <a:outerShdw blurRad="38100" dist="25400" dir="5400000" algn="ctr" rotWithShape="0">
                    <a:srgbClr val="6E747A">
                      <a:alpha val="43000"/>
                    </a:srgbClr>
                  </a:outerShdw>
                </a:effectLst>
              </a:rPr>
              <a:t>• </a:t>
            </a:r>
            <a:r>
              <a:rPr lang="en-US" sz="1600" dirty="0">
                <a:ln w="0"/>
                <a:solidFill>
                  <a:schemeClr val="tx1">
                    <a:lumMod val="75000"/>
                  </a:schemeClr>
                </a:solidFill>
                <a:effectLst>
                  <a:outerShdw blurRad="38100" dist="25400" dir="5400000" algn="ctr" rotWithShape="0">
                    <a:srgbClr val="6E747A">
                      <a:alpha val="43000"/>
                    </a:srgbClr>
                  </a:outerShdw>
                </a:effectLst>
              </a:rPr>
              <a:t>Students follow different study patterns without structured analysis  </a:t>
            </a:r>
          </a:p>
          <a:p>
            <a:r>
              <a:rPr lang="en-US" sz="1600" dirty="0">
                <a:ln w="0"/>
                <a:solidFill>
                  <a:schemeClr val="tx1">
                    <a:lumMod val="75000"/>
                  </a:schemeClr>
                </a:solidFill>
                <a:effectLst>
                  <a:outerShdw blurRad="38100" dist="25400" dir="5400000" algn="ctr" rotWithShape="0">
                    <a:srgbClr val="6E747A">
                      <a:alpha val="43000"/>
                    </a:srgbClr>
                  </a:outerShdw>
                </a:effectLst>
              </a:rPr>
              <a:t>• Academic feedback is often delayed and generic  </a:t>
            </a:r>
          </a:p>
          <a:p>
            <a:r>
              <a:rPr lang="en-US" sz="1600" dirty="0">
                <a:ln w="0"/>
                <a:solidFill>
                  <a:schemeClr val="tx1">
                    <a:lumMod val="75000"/>
                  </a:schemeClr>
                </a:solidFill>
                <a:effectLst>
                  <a:outerShdw blurRad="38100" dist="25400" dir="5400000" algn="ctr" rotWithShape="0">
                    <a:srgbClr val="6E747A">
                      <a:alpha val="43000"/>
                    </a:srgbClr>
                  </a:outerShdw>
                </a:effectLst>
              </a:rPr>
              <a:t>• No predictive system to identify at-risk students early  </a:t>
            </a:r>
          </a:p>
          <a:p>
            <a:r>
              <a:rPr lang="en-US" sz="1600" dirty="0">
                <a:ln w="0"/>
                <a:solidFill>
                  <a:schemeClr val="tx1">
                    <a:lumMod val="75000"/>
                  </a:schemeClr>
                </a:solidFill>
                <a:effectLst>
                  <a:outerShdw blurRad="38100" dist="25400" dir="5400000" algn="ctr" rotWithShape="0">
                    <a:srgbClr val="6E747A">
                      <a:alpha val="43000"/>
                    </a:srgbClr>
                  </a:outerShdw>
                </a:effectLst>
              </a:rPr>
              <a:t>• Lack of personalized improvement strategies</a:t>
            </a:r>
            <a:endParaRPr lang="en-IN" sz="1600" dirty="0">
              <a:ln w="0"/>
              <a:solidFill>
                <a:schemeClr val="tx1">
                  <a:lumMod val="75000"/>
                </a:schemeClr>
              </a:solidFill>
              <a:effectLst>
                <a:outerShdw blurRad="38100" dist="25400" dir="5400000" algn="ctr" rotWithShape="0">
                  <a:srgbClr val="6E747A">
                    <a:alpha val="43000"/>
                  </a:srgbClr>
                </a:outerShdw>
              </a:effectLst>
            </a:endParaRPr>
          </a:p>
        </p:txBody>
      </p:sp>
      <p:sp>
        <p:nvSpPr>
          <p:cNvPr id="5" name="Rectangle: Top Corners One Rounded and One Snipped 4">
            <a:extLst>
              <a:ext uri="{FF2B5EF4-FFF2-40B4-BE49-F238E27FC236}">
                <a16:creationId xmlns:a16="http://schemas.microsoft.com/office/drawing/2014/main" id="{16F5C114-8234-55A2-B961-7D0BB952C749}"/>
              </a:ext>
            </a:extLst>
          </p:cNvPr>
          <p:cNvSpPr/>
          <p:nvPr/>
        </p:nvSpPr>
        <p:spPr>
          <a:xfrm>
            <a:off x="4571820" y="1813932"/>
            <a:ext cx="4133565" cy="2779290"/>
          </a:xfrm>
          <a:prstGeom prst="snipRoundRect">
            <a:avLst/>
          </a:prstGeom>
          <a:ln>
            <a:solidFill>
              <a:schemeClr val="tx2">
                <a:lumMod val="60000"/>
                <a:lumOff val="4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IN" sz="1900" dirty="0">
                <a:ln w="0"/>
                <a:solidFill>
                  <a:schemeClr val="tx1">
                    <a:lumMod val="75000"/>
                  </a:schemeClr>
                </a:solidFill>
                <a:effectLst>
                  <a:outerShdw blurRad="38100" dist="25400" dir="5400000" algn="ctr" rotWithShape="0">
                    <a:srgbClr val="6E747A">
                      <a:alpha val="43000"/>
                    </a:srgbClr>
                  </a:outerShdw>
                </a:effectLst>
              </a:rPr>
              <a:t>Solution - </a:t>
            </a:r>
            <a:r>
              <a:rPr lang="en-IN" dirty="0"/>
              <a:t>🎓</a:t>
            </a:r>
            <a:r>
              <a:rPr lang="en-IN" sz="1900" dirty="0" err="1">
                <a:ln w="0"/>
                <a:solidFill>
                  <a:schemeClr val="tx1">
                    <a:lumMod val="75000"/>
                  </a:schemeClr>
                </a:solidFill>
                <a:effectLst>
                  <a:outerShdw blurRad="38100" dist="25400" dir="5400000" algn="ctr" rotWithShape="0">
                    <a:srgbClr val="6E747A">
                      <a:alpha val="43000"/>
                    </a:srgbClr>
                  </a:outerShdw>
                </a:effectLst>
              </a:rPr>
              <a:t>StudyTrack</a:t>
            </a:r>
            <a:endParaRPr lang="en-IN" sz="1900" dirty="0">
              <a:ln w="0"/>
              <a:solidFill>
                <a:schemeClr val="tx1">
                  <a:lumMod val="75000"/>
                </a:schemeClr>
              </a:solidFill>
              <a:effectLst>
                <a:outerShdw blurRad="38100" dist="25400" dir="5400000" algn="ctr" rotWithShape="0">
                  <a:srgbClr val="6E747A">
                    <a:alpha val="43000"/>
                  </a:srgbClr>
                </a:outerShdw>
              </a:effectLst>
            </a:endParaRPr>
          </a:p>
          <a:p>
            <a:endParaRPr lang="en-IN" dirty="0">
              <a:ln w="0"/>
              <a:solidFill>
                <a:schemeClr val="tx1">
                  <a:lumMod val="75000"/>
                </a:schemeClr>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400" dirty="0">
                <a:ln w="0"/>
                <a:solidFill>
                  <a:schemeClr val="tx1">
                    <a:lumMod val="75000"/>
                  </a:schemeClr>
                </a:solidFill>
                <a:effectLst>
                  <a:outerShdw blurRad="38100" dist="25400" dir="5400000" algn="ctr" rotWithShape="0">
                    <a:srgbClr val="6E747A">
                      <a:alpha val="43000"/>
                    </a:srgbClr>
                  </a:outerShdw>
                </a:effectLst>
              </a:rPr>
              <a:t>Collects student habit data</a:t>
            </a:r>
          </a:p>
          <a:p>
            <a:pPr marL="285750" indent="-285750">
              <a:buFont typeface="Arial" panose="020B0604020202020204" pitchFamily="34" charset="0"/>
              <a:buChar char="•"/>
            </a:pPr>
            <a:endParaRPr lang="en-US" sz="1400" dirty="0">
              <a:ln w="0"/>
              <a:solidFill>
                <a:schemeClr val="tx1">
                  <a:lumMod val="75000"/>
                </a:schemeClr>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400" dirty="0">
                <a:ln w="0"/>
                <a:solidFill>
                  <a:schemeClr val="tx1">
                    <a:lumMod val="75000"/>
                  </a:schemeClr>
                </a:solidFill>
                <a:effectLst>
                  <a:outerShdw blurRad="38100" dist="25400" dir="5400000" algn="ctr" rotWithShape="0">
                    <a:srgbClr val="6E747A">
                      <a:alpha val="43000"/>
                    </a:srgbClr>
                  </a:outerShdw>
                </a:effectLst>
              </a:rPr>
              <a:t>Uses ML models to analyze patterns</a:t>
            </a:r>
          </a:p>
          <a:p>
            <a:pPr marL="285750" indent="-285750">
              <a:buFont typeface="Arial" panose="020B0604020202020204" pitchFamily="34" charset="0"/>
              <a:buChar char="•"/>
            </a:pPr>
            <a:endParaRPr lang="en-US" sz="1400" dirty="0">
              <a:ln w="0"/>
              <a:solidFill>
                <a:schemeClr val="tx1">
                  <a:lumMod val="75000"/>
                </a:schemeClr>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400" dirty="0">
                <a:ln w="0"/>
                <a:solidFill>
                  <a:schemeClr val="tx1">
                    <a:lumMod val="75000"/>
                  </a:schemeClr>
                </a:solidFill>
                <a:effectLst>
                  <a:outerShdw blurRad="38100" dist="25400" dir="5400000" algn="ctr" rotWithShape="0">
                    <a:srgbClr val="6E747A">
                      <a:alpha val="43000"/>
                    </a:srgbClr>
                  </a:outerShdw>
                </a:effectLst>
              </a:rPr>
              <a:t>Predicts performance &amp; clusters students</a:t>
            </a:r>
          </a:p>
          <a:p>
            <a:pPr marL="285750" indent="-285750">
              <a:buFont typeface="Arial" panose="020B0604020202020204" pitchFamily="34" charset="0"/>
              <a:buChar char="•"/>
            </a:pPr>
            <a:endParaRPr lang="en-US" sz="1400" dirty="0">
              <a:ln w="0"/>
              <a:solidFill>
                <a:schemeClr val="tx1">
                  <a:lumMod val="75000"/>
                </a:schemeClr>
              </a:solidFill>
              <a:effectLst>
                <a:outerShdw blurRad="38100" dist="25400" dir="5400000" algn="ctr" rotWithShape="0">
                  <a:srgbClr val="6E747A">
                    <a:alpha val="43000"/>
                  </a:srgbClr>
                </a:outerShdw>
              </a:effectLst>
            </a:endParaRPr>
          </a:p>
          <a:p>
            <a:pPr marL="285750" indent="-285750">
              <a:buFont typeface="Arial" panose="020B0604020202020204" pitchFamily="34" charset="0"/>
              <a:buChar char="•"/>
            </a:pPr>
            <a:r>
              <a:rPr lang="en-US" sz="1400" dirty="0">
                <a:ln w="0"/>
                <a:solidFill>
                  <a:schemeClr val="tx1">
                    <a:lumMod val="75000"/>
                  </a:schemeClr>
                </a:solidFill>
                <a:effectLst>
                  <a:outerShdw blurRad="38100" dist="25400" dir="5400000" algn="ctr" rotWithShape="0">
                    <a:srgbClr val="6E747A">
                      <a:alpha val="43000"/>
                    </a:srgbClr>
                  </a:outerShdw>
                </a:effectLst>
              </a:rPr>
              <a:t>Provides actionable insights</a:t>
            </a:r>
          </a:p>
          <a:p>
            <a:pPr marL="285750" indent="-285750">
              <a:buFont typeface="Arial" panose="020B0604020202020204" pitchFamily="34" charset="0"/>
              <a:buChar char="•"/>
            </a:pPr>
            <a:endParaRPr lang="en-US" sz="1500" dirty="0">
              <a:ln w="0"/>
              <a:solidFill>
                <a:schemeClr val="tx1">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55821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43E38-8276-9838-2171-02DA2343C1DC}"/>
            </a:ext>
          </a:extLst>
        </p:cNvPr>
        <p:cNvGrpSpPr/>
        <p:nvPr/>
      </p:nvGrpSpPr>
      <p:grpSpPr>
        <a:xfrm>
          <a:off x="0" y="0"/>
          <a:ext cx="0" cy="0"/>
          <a:chOff x="0" y="0"/>
          <a:chExt cx="0" cy="0"/>
        </a:xfrm>
      </p:grpSpPr>
      <p:sp>
        <p:nvSpPr>
          <p:cNvPr id="75" name="PlaceHolder 1">
            <a:extLst>
              <a:ext uri="{FF2B5EF4-FFF2-40B4-BE49-F238E27FC236}">
                <a16:creationId xmlns:a16="http://schemas.microsoft.com/office/drawing/2014/main" id="{29442BCB-6730-9F1D-73CC-920B85CD866C}"/>
              </a:ext>
            </a:extLst>
          </p:cNvPr>
          <p:cNvSpPr>
            <a:spLocks noGrp="1"/>
          </p:cNvSpPr>
          <p:nvPr>
            <p:ph type="title"/>
          </p:nvPr>
        </p:nvSpPr>
        <p:spPr>
          <a:xfrm>
            <a:off x="228600" y="243468"/>
            <a:ext cx="8686440" cy="1047240"/>
          </a:xfrm>
          <a:prstGeom prst="rect">
            <a:avLst/>
          </a:prstGeom>
          <a:noFill/>
          <a:ln w="0">
            <a:noFill/>
          </a:ln>
        </p:spPr>
        <p:txBody>
          <a:bodyPr lIns="91440" tIns="91440" rIns="91440" bIns="91440" anchor="b">
            <a:normAutofit/>
          </a:bodyPr>
          <a:lstStyle/>
          <a:p>
            <a:pPr>
              <a:lnSpc>
                <a:spcPct val="150000"/>
              </a:lnSpc>
              <a:tabLst>
                <a:tab pos="0" algn="l"/>
              </a:tabLst>
            </a:pPr>
            <a:r>
              <a:rPr lang="en-IN" sz="3600" dirty="0">
                <a:solidFill>
                  <a:schemeClr val="dk1"/>
                </a:solidFill>
                <a:latin typeface="Anaheim"/>
                <a:ea typeface="Anaheim"/>
              </a:rPr>
              <a:t>Technologies Used </a:t>
            </a:r>
            <a:endParaRPr lang="en-US" sz="3600" b="0" u="none" strike="noStrike" dirty="0">
              <a:solidFill>
                <a:schemeClr val="dk1"/>
              </a:solidFill>
              <a:effectLst/>
              <a:uFillTx/>
              <a:latin typeface="Anaheim"/>
              <a:ea typeface="Anaheim"/>
            </a:endParaRPr>
          </a:p>
        </p:txBody>
      </p:sp>
      <p:sp>
        <p:nvSpPr>
          <p:cNvPr id="76" name="PlaceHolder 2">
            <a:extLst>
              <a:ext uri="{FF2B5EF4-FFF2-40B4-BE49-F238E27FC236}">
                <a16:creationId xmlns:a16="http://schemas.microsoft.com/office/drawing/2014/main" id="{3F457CDB-E11E-A034-7E40-62EFFCC3BC7B}"/>
              </a:ext>
            </a:extLst>
          </p:cNvPr>
          <p:cNvSpPr>
            <a:spLocks noGrp="1"/>
          </p:cNvSpPr>
          <p:nvPr>
            <p:ph type="subTitle"/>
          </p:nvPr>
        </p:nvSpPr>
        <p:spPr>
          <a:xfrm flipH="1">
            <a:off x="10058400" y="1744271"/>
            <a:ext cx="45719" cy="180094"/>
          </a:xfrm>
          <a:prstGeom prst="rect">
            <a:avLst/>
          </a:prstGeom>
          <a:noFill/>
          <a:ln w="0">
            <a:noFill/>
          </a:ln>
        </p:spPr>
        <p:txBody>
          <a:bodyPr lIns="91440" tIns="91440" rIns="91440" bIns="91440" anchor="t">
            <a:normAutofit fontScale="25000" lnSpcReduction="20000"/>
          </a:bodyPr>
          <a:lstStyle/>
          <a:p>
            <a:pPr>
              <a:lnSpc>
                <a:spcPct val="150000"/>
              </a:lnSpc>
              <a:tabLst>
                <a:tab pos="0" algn="l"/>
              </a:tabLst>
            </a:pPr>
            <a:endParaRPr lang="en-US" sz="1600" b="0" u="none" strike="noStrike" dirty="0">
              <a:solidFill>
                <a:srgbClr val="FFFFFF"/>
              </a:solidFill>
              <a:effectLst/>
              <a:uFillTx/>
              <a:latin typeface="OpenSymbol"/>
            </a:endParaRPr>
          </a:p>
        </p:txBody>
      </p:sp>
      <p:cxnSp>
        <p:nvCxnSpPr>
          <p:cNvPr id="77" name="Google Shape;227;p33">
            <a:extLst>
              <a:ext uri="{FF2B5EF4-FFF2-40B4-BE49-F238E27FC236}">
                <a16:creationId xmlns:a16="http://schemas.microsoft.com/office/drawing/2014/main" id="{C54AC00B-34F8-5A8F-9D8B-DC3BFAD7BAB3}"/>
              </a:ext>
            </a:extLst>
          </p:cNvPr>
          <p:cNvCxnSpPr/>
          <p:nvPr/>
        </p:nvCxnSpPr>
        <p:spPr>
          <a:xfrm>
            <a:off x="-76320" y="1494720"/>
            <a:ext cx="9302040" cy="360"/>
          </a:xfrm>
          <a:prstGeom prst="straightConnector1">
            <a:avLst/>
          </a:prstGeom>
          <a:ln w="9525">
            <a:solidFill>
              <a:srgbClr val="083C77"/>
            </a:solidFill>
            <a:round/>
          </a:ln>
        </p:spPr>
      </p:cxnSp>
      <p:pic>
        <p:nvPicPr>
          <p:cNvPr id="3" name="Picture 2">
            <a:extLst>
              <a:ext uri="{FF2B5EF4-FFF2-40B4-BE49-F238E27FC236}">
                <a16:creationId xmlns:a16="http://schemas.microsoft.com/office/drawing/2014/main" id="{EB2B5025-C403-A367-981A-79C1CFFFE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43" y="2400081"/>
            <a:ext cx="505483" cy="505483"/>
          </a:xfrm>
          <a:prstGeom prst="rect">
            <a:avLst/>
          </a:prstGeom>
        </p:spPr>
      </p:pic>
      <p:pic>
        <p:nvPicPr>
          <p:cNvPr id="7" name="Picture 6">
            <a:extLst>
              <a:ext uri="{FF2B5EF4-FFF2-40B4-BE49-F238E27FC236}">
                <a16:creationId xmlns:a16="http://schemas.microsoft.com/office/drawing/2014/main" id="{B00F9A96-15A3-4C0B-4D4D-3BF00938D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009" y="2413121"/>
            <a:ext cx="489398" cy="416431"/>
          </a:xfrm>
          <a:prstGeom prst="rect">
            <a:avLst/>
          </a:prstGeom>
        </p:spPr>
      </p:pic>
      <p:sp>
        <p:nvSpPr>
          <p:cNvPr id="9" name="TextBox 8">
            <a:extLst>
              <a:ext uri="{FF2B5EF4-FFF2-40B4-BE49-F238E27FC236}">
                <a16:creationId xmlns:a16="http://schemas.microsoft.com/office/drawing/2014/main" id="{CB45B2B8-9345-C3C5-019E-CF5D16912184}"/>
              </a:ext>
            </a:extLst>
          </p:cNvPr>
          <p:cNvSpPr txBox="1"/>
          <p:nvPr/>
        </p:nvSpPr>
        <p:spPr>
          <a:xfrm>
            <a:off x="126380" y="1595691"/>
            <a:ext cx="8906108" cy="492443"/>
          </a:xfrm>
          <a:prstGeom prst="rect">
            <a:avLst/>
          </a:prstGeom>
          <a:noFill/>
        </p:spPr>
        <p:txBody>
          <a:bodyPr wrap="square">
            <a:spAutoFit/>
          </a:bodyPr>
          <a:lstStyle/>
          <a:p>
            <a:r>
              <a:rPr lang="en-US" sz="1300" dirty="0">
                <a:solidFill>
                  <a:schemeClr val="dk1"/>
                </a:solidFill>
                <a:latin typeface="Anaheim"/>
                <a:ea typeface="Anaheim"/>
              </a:rPr>
              <a:t>This project leverages open-source, industry-standard technologies to ensure stability, scalability, and ease of deployment within an academic context.</a:t>
            </a:r>
            <a:r>
              <a:rPr lang="en-IN" sz="1300" dirty="0">
                <a:solidFill>
                  <a:schemeClr val="dk1"/>
                </a:solidFill>
                <a:latin typeface="Anaheim"/>
                <a:ea typeface="Anaheim"/>
              </a:rPr>
              <a:t> </a:t>
            </a:r>
            <a:endParaRPr lang="en-IN" sz="1300" dirty="0"/>
          </a:p>
        </p:txBody>
      </p:sp>
      <p:sp>
        <p:nvSpPr>
          <p:cNvPr id="11" name="TextBox 10">
            <a:extLst>
              <a:ext uri="{FF2B5EF4-FFF2-40B4-BE49-F238E27FC236}">
                <a16:creationId xmlns:a16="http://schemas.microsoft.com/office/drawing/2014/main" id="{FC0BE922-D7E1-A56A-E23C-8A8A697F9418}"/>
              </a:ext>
            </a:extLst>
          </p:cNvPr>
          <p:cNvSpPr txBox="1"/>
          <p:nvPr/>
        </p:nvSpPr>
        <p:spPr>
          <a:xfrm>
            <a:off x="111512" y="3448366"/>
            <a:ext cx="1980179" cy="553998"/>
          </a:xfrm>
          <a:prstGeom prst="rect">
            <a:avLst/>
          </a:prstGeom>
          <a:noFill/>
        </p:spPr>
        <p:txBody>
          <a:bodyPr wrap="square">
            <a:spAutoFit/>
          </a:bodyPr>
          <a:lstStyle/>
          <a:p>
            <a:pPr algn="ctr"/>
            <a:r>
              <a:rPr lang="en-IN" sz="1000" dirty="0"/>
              <a:t>Core programming language for application logic and data processing </a:t>
            </a:r>
          </a:p>
        </p:txBody>
      </p:sp>
      <p:sp>
        <p:nvSpPr>
          <p:cNvPr id="13" name="TextBox 12">
            <a:extLst>
              <a:ext uri="{FF2B5EF4-FFF2-40B4-BE49-F238E27FC236}">
                <a16:creationId xmlns:a16="http://schemas.microsoft.com/office/drawing/2014/main" id="{DAAC1AAC-B68B-51FD-A820-D9EDA5BBA4AC}"/>
              </a:ext>
            </a:extLst>
          </p:cNvPr>
          <p:cNvSpPr txBox="1"/>
          <p:nvPr/>
        </p:nvSpPr>
        <p:spPr>
          <a:xfrm>
            <a:off x="486562" y="3063646"/>
            <a:ext cx="1126646" cy="538609"/>
          </a:xfrm>
          <a:prstGeom prst="rect">
            <a:avLst/>
          </a:prstGeom>
          <a:noFill/>
          <a:ln>
            <a:solidFill>
              <a:schemeClr val="tx2">
                <a:lumMod val="60000"/>
                <a:lumOff val="40000"/>
              </a:schemeClr>
            </a:solidFill>
          </a:ln>
        </p:spPr>
        <p:txBody>
          <a:bodyPr wrap="square">
            <a:spAutoFit/>
          </a:bodyPr>
          <a:lstStyle/>
          <a:p>
            <a:pPr algn="ctr"/>
            <a:r>
              <a:rPr lang="en-IN" sz="1300" b="1" dirty="0"/>
              <a:t>Python</a:t>
            </a:r>
          </a:p>
          <a:p>
            <a:endParaRPr lang="en-IN" sz="1600" dirty="0"/>
          </a:p>
        </p:txBody>
      </p:sp>
      <p:sp>
        <p:nvSpPr>
          <p:cNvPr id="15" name="TextBox 14">
            <a:extLst>
              <a:ext uri="{FF2B5EF4-FFF2-40B4-BE49-F238E27FC236}">
                <a16:creationId xmlns:a16="http://schemas.microsoft.com/office/drawing/2014/main" id="{76077971-0C14-5191-996B-896E7A57FB79}"/>
              </a:ext>
            </a:extLst>
          </p:cNvPr>
          <p:cNvSpPr txBox="1"/>
          <p:nvPr/>
        </p:nvSpPr>
        <p:spPr>
          <a:xfrm>
            <a:off x="2443791" y="3056212"/>
            <a:ext cx="1669987" cy="769441"/>
          </a:xfrm>
          <a:prstGeom prst="rect">
            <a:avLst/>
          </a:prstGeom>
          <a:noFill/>
        </p:spPr>
        <p:txBody>
          <a:bodyPr wrap="square">
            <a:spAutoFit/>
          </a:bodyPr>
          <a:lstStyle/>
          <a:p>
            <a:pPr algn="ctr"/>
            <a:r>
              <a:rPr lang="en-IN" sz="1300" b="1" dirty="0">
                <a:latin typeface="Aptos SemiBold" panose="020B0004020202020204" pitchFamily="34" charset="0"/>
              </a:rPr>
              <a:t>AI / </a:t>
            </a:r>
            <a:r>
              <a:rPr lang="en-IN" sz="1300" b="1" dirty="0" err="1">
                <a:latin typeface="Aptos SemiBold" panose="020B0004020202020204" pitchFamily="34" charset="0"/>
              </a:rPr>
              <a:t>Ml</a:t>
            </a:r>
            <a:endParaRPr lang="en-IN" sz="1300" b="1" dirty="0">
              <a:latin typeface="Aptos SemiBold" panose="020B0004020202020204" pitchFamily="34" charset="0"/>
            </a:endParaRPr>
          </a:p>
          <a:p>
            <a:pPr algn="ctr"/>
            <a:endParaRPr lang="en-IN" sz="1000" dirty="0"/>
          </a:p>
          <a:p>
            <a:pPr algn="ctr"/>
            <a:r>
              <a:rPr lang="en-IN" sz="1000" dirty="0"/>
              <a:t>For  predictions modelling and data clustering part</a:t>
            </a:r>
          </a:p>
        </p:txBody>
      </p:sp>
      <p:pic>
        <p:nvPicPr>
          <p:cNvPr id="1026" name="Picture 2" descr="logos2">
            <a:extLst>
              <a:ext uri="{FF2B5EF4-FFF2-40B4-BE49-F238E27FC236}">
                <a16:creationId xmlns:a16="http://schemas.microsoft.com/office/drawing/2014/main" id="{ADF5481E-7838-3E35-CD27-CD9965309B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815" y="2413121"/>
            <a:ext cx="492443" cy="49244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08C44CC-B1E0-2003-74C4-70A5A6035936}"/>
              </a:ext>
            </a:extLst>
          </p:cNvPr>
          <p:cNvSpPr txBox="1"/>
          <p:nvPr/>
        </p:nvSpPr>
        <p:spPr>
          <a:xfrm>
            <a:off x="4113778" y="3079238"/>
            <a:ext cx="2837148" cy="830997"/>
          </a:xfrm>
          <a:prstGeom prst="rect">
            <a:avLst/>
          </a:prstGeom>
          <a:noFill/>
        </p:spPr>
        <p:txBody>
          <a:bodyPr wrap="square">
            <a:spAutoFit/>
          </a:bodyPr>
          <a:lstStyle/>
          <a:p>
            <a:pPr algn="ctr"/>
            <a:r>
              <a:rPr lang="en-IN" sz="1300" b="1" dirty="0"/>
              <a:t>Matplotlib</a:t>
            </a:r>
          </a:p>
          <a:p>
            <a:pPr algn="ctr"/>
            <a:endParaRPr lang="en-IN" sz="1400" dirty="0"/>
          </a:p>
          <a:p>
            <a:pPr algn="ctr"/>
            <a:r>
              <a:rPr lang="en-IN" sz="1000" dirty="0"/>
              <a:t>For  predictions modelling and data </a:t>
            </a:r>
          </a:p>
          <a:p>
            <a:pPr algn="ctr"/>
            <a:r>
              <a:rPr lang="en-IN" sz="1000" dirty="0"/>
              <a:t>clustering part</a:t>
            </a:r>
          </a:p>
        </p:txBody>
      </p:sp>
      <p:pic>
        <p:nvPicPr>
          <p:cNvPr id="1030" name="Picture 6" descr="Streamlit icon for use in dashboards and data apps">
            <a:extLst>
              <a:ext uri="{FF2B5EF4-FFF2-40B4-BE49-F238E27FC236}">
                <a16:creationId xmlns:a16="http://schemas.microsoft.com/office/drawing/2014/main" id="{F3052875-281A-57BD-E07B-9FCFBEE4A9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6818" y="2400081"/>
            <a:ext cx="595880" cy="59588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745337A-D2BB-A012-EA23-5C6E948D879E}"/>
              </a:ext>
            </a:extLst>
          </p:cNvPr>
          <p:cNvSpPr txBox="1"/>
          <p:nvPr/>
        </p:nvSpPr>
        <p:spPr>
          <a:xfrm>
            <a:off x="6556917" y="3094423"/>
            <a:ext cx="2587083" cy="1215717"/>
          </a:xfrm>
          <a:prstGeom prst="rect">
            <a:avLst/>
          </a:prstGeom>
          <a:noFill/>
        </p:spPr>
        <p:txBody>
          <a:bodyPr wrap="square">
            <a:spAutoFit/>
          </a:bodyPr>
          <a:lstStyle/>
          <a:p>
            <a:pPr algn="ctr"/>
            <a:r>
              <a:rPr lang="en-IN" sz="1300" b="1" dirty="0" err="1"/>
              <a:t>Streamlit</a:t>
            </a:r>
            <a:endParaRPr lang="en-IN" sz="1300" b="1" dirty="0"/>
          </a:p>
          <a:p>
            <a:pPr algn="ctr"/>
            <a:endParaRPr lang="en-IN" sz="1000" dirty="0"/>
          </a:p>
          <a:p>
            <a:pPr algn="ctr"/>
            <a:r>
              <a:rPr lang="en-IN" sz="1000" dirty="0"/>
              <a:t>For  predictions modelling and data </a:t>
            </a:r>
          </a:p>
          <a:p>
            <a:pPr algn="ctr"/>
            <a:r>
              <a:rPr lang="en-IN" sz="1000" dirty="0"/>
              <a:t>clustering part</a:t>
            </a:r>
            <a:r>
              <a:rPr lang="en-US" sz="1000" dirty="0"/>
              <a:t>used to rapid development and deployment of the interactivity web user interface</a:t>
            </a:r>
            <a:endParaRPr lang="en-IN" sz="1000" dirty="0"/>
          </a:p>
          <a:p>
            <a:pPr algn="ctr"/>
            <a:endParaRPr lang="en-IN" sz="1000" dirty="0"/>
          </a:p>
        </p:txBody>
      </p:sp>
    </p:spTree>
    <p:extLst>
      <p:ext uri="{BB962C8B-B14F-4D97-AF65-F5344CB8AC3E}">
        <p14:creationId xmlns:p14="http://schemas.microsoft.com/office/powerpoint/2010/main" val="412721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0" y="2788525"/>
            <a:ext cx="8378283" cy="2154635"/>
          </a:xfrm>
          <a:prstGeom prst="rect">
            <a:avLst/>
          </a:prstGeom>
          <a:noFill/>
          <a:ln w="0">
            <a:noFill/>
          </a:ln>
        </p:spPr>
        <p:txBody>
          <a:bodyPr lIns="91440" tIns="91440" rIns="91440" bIns="91440" anchor="t">
            <a:normAutofit/>
          </a:bodyPr>
          <a:lstStyle/>
          <a:p>
            <a:pPr>
              <a:lnSpc>
                <a:spcPct val="100000"/>
              </a:lnSpc>
              <a:tabLst>
                <a:tab pos="0" algn="l"/>
              </a:tabLst>
            </a:pPr>
            <a:r>
              <a:rPr lang="fr-FR" sz="1000" dirty="0">
                <a:solidFill>
                  <a:schemeClr val="dk1"/>
                </a:solidFill>
              </a:rPr>
              <a:t>                         Milestone 1</a:t>
            </a:r>
            <a:br>
              <a:rPr lang="fr-FR" sz="1000" dirty="0">
                <a:solidFill>
                  <a:schemeClr val="dk1"/>
                </a:solidFill>
              </a:rPr>
            </a:br>
            <a:br>
              <a:rPr lang="fr-FR" sz="1000" dirty="0">
                <a:solidFill>
                  <a:schemeClr val="dk1"/>
                </a:solidFill>
              </a:rPr>
            </a:br>
            <a:r>
              <a:rPr lang="en-US" sz="1000" b="1" dirty="0">
                <a:solidFill>
                  <a:schemeClr val="bg2"/>
                </a:solidFill>
                <a:latin typeface="Overpass" pitchFamily="34" charset="0"/>
                <a:ea typeface="Overpass" pitchFamily="34" charset="-122"/>
                <a:cs typeface="Overpass" pitchFamily="34" charset="-120"/>
              </a:rPr>
              <a:t>Data Foundation:</a:t>
            </a:r>
            <a:r>
              <a:rPr lang="en-US" sz="1000" dirty="0">
                <a:solidFill>
                  <a:schemeClr val="bg2"/>
                </a:solidFill>
                <a:latin typeface="Overpass" pitchFamily="34" charset="0"/>
                <a:ea typeface="Overpass" pitchFamily="34" charset="-122"/>
                <a:cs typeface="Overpass" pitchFamily="34" charset="-120"/>
              </a:rPr>
              <a:t> Cleaning &amp; Exploratory Analysis</a:t>
            </a:r>
            <a:br>
              <a:rPr lang="en-US" sz="1000" dirty="0"/>
            </a:br>
            <a:br>
              <a:rPr lang="en-US" sz="1000" dirty="0">
                <a:solidFill>
                  <a:schemeClr val="bg2"/>
                </a:solidFill>
              </a:rPr>
            </a:br>
            <a:endParaRPr lang="fr-FR" sz="1000" dirty="0">
              <a:solidFill>
                <a:schemeClr val="dk1"/>
              </a:solidFill>
            </a:endParaRPr>
          </a:p>
        </p:txBody>
      </p:sp>
      <p:sp>
        <p:nvSpPr>
          <p:cNvPr id="79" name="PlaceHolder 2"/>
          <p:cNvSpPr>
            <a:spLocks noGrp="1"/>
          </p:cNvSpPr>
          <p:nvPr>
            <p:ph type="title"/>
          </p:nvPr>
        </p:nvSpPr>
        <p:spPr>
          <a:xfrm rot="10800000" flipH="1" flipV="1">
            <a:off x="1769328" y="4531475"/>
            <a:ext cx="2901640" cy="423592"/>
          </a:xfrm>
          <a:prstGeom prst="rect">
            <a:avLst/>
          </a:prstGeom>
          <a:noFill/>
          <a:ln w="0">
            <a:noFill/>
          </a:ln>
        </p:spPr>
        <p:txBody>
          <a:bodyPr lIns="91440" tIns="91440" rIns="91440" bIns="91440" anchor="ctr">
            <a:normAutofit fontScale="90000"/>
          </a:bodyPr>
          <a:lstStyle/>
          <a:p>
            <a:pPr algn="ctr">
              <a:lnSpc>
                <a:spcPct val="100000"/>
              </a:lnSpc>
              <a:tabLst>
                <a:tab pos="0" algn="l"/>
              </a:tabLst>
            </a:pPr>
            <a:r>
              <a:rPr lang="fr-FR" sz="1200" dirty="0">
                <a:solidFill>
                  <a:schemeClr val="dk1"/>
                </a:solidFill>
              </a:rPr>
              <a:t>Milestone 2</a:t>
            </a:r>
            <a:br>
              <a:rPr lang="fr-FR" sz="1200" dirty="0">
                <a:solidFill>
                  <a:schemeClr val="dk1"/>
                </a:solidFill>
              </a:rPr>
            </a:br>
            <a:br>
              <a:rPr lang="fr-FR" sz="1200" dirty="0">
                <a:solidFill>
                  <a:schemeClr val="dk1"/>
                </a:solidFill>
              </a:rPr>
            </a:br>
            <a:r>
              <a:rPr lang="en-US" sz="1200" b="1" dirty="0">
                <a:solidFill>
                  <a:schemeClr val="bg2"/>
                </a:solidFill>
                <a:latin typeface="Overpass" pitchFamily="34" charset="0"/>
                <a:ea typeface="Overpass" pitchFamily="34" charset="-122"/>
                <a:cs typeface="Overpass" pitchFamily="34" charset="-120"/>
              </a:rPr>
              <a:t>Behavioral Segmentation:</a:t>
            </a:r>
            <a:r>
              <a:rPr lang="en-US" sz="1200" dirty="0">
                <a:solidFill>
                  <a:schemeClr val="bg2"/>
                </a:solidFill>
                <a:latin typeface="Overpass" pitchFamily="34" charset="0"/>
                <a:ea typeface="Overpass" pitchFamily="34" charset="-122"/>
                <a:cs typeface="Overpass" pitchFamily="34" charset="-120"/>
              </a:rPr>
              <a:t> Clustering &amp; Performance Analysis</a:t>
            </a:r>
            <a:br>
              <a:rPr lang="en-US" sz="1200" dirty="0"/>
            </a:br>
            <a:endParaRPr lang="fr-FR" sz="1200" b="0" u="none" strike="noStrike" dirty="0">
              <a:solidFill>
                <a:schemeClr val="dk1"/>
              </a:solidFill>
              <a:effectLst/>
              <a:uFillTx/>
              <a:latin typeface="Arial"/>
            </a:endParaRPr>
          </a:p>
        </p:txBody>
      </p:sp>
      <p:cxnSp>
        <p:nvCxnSpPr>
          <p:cNvPr id="80" name="Google Shape;220;p32"/>
          <p:cNvCxnSpPr/>
          <p:nvPr/>
        </p:nvCxnSpPr>
        <p:spPr>
          <a:xfrm>
            <a:off x="-79020" y="2746932"/>
            <a:ext cx="9302040" cy="360"/>
          </a:xfrm>
          <a:prstGeom prst="straightConnector1">
            <a:avLst/>
          </a:prstGeom>
          <a:ln w="9525">
            <a:solidFill>
              <a:srgbClr val="083C77"/>
            </a:solidFill>
            <a:round/>
          </a:ln>
        </p:spPr>
      </p:cxnSp>
      <p:sp>
        <p:nvSpPr>
          <p:cNvPr id="3" name="TextBox 2">
            <a:extLst>
              <a:ext uri="{FF2B5EF4-FFF2-40B4-BE49-F238E27FC236}">
                <a16:creationId xmlns:a16="http://schemas.microsoft.com/office/drawing/2014/main" id="{0F9AB4A6-33E0-690C-66FF-6711D5C6280D}"/>
              </a:ext>
            </a:extLst>
          </p:cNvPr>
          <p:cNvSpPr txBox="1"/>
          <p:nvPr/>
        </p:nvSpPr>
        <p:spPr>
          <a:xfrm>
            <a:off x="1880841" y="2154102"/>
            <a:ext cx="4748560" cy="461665"/>
          </a:xfrm>
          <a:prstGeom prst="rect">
            <a:avLst/>
          </a:prstGeom>
          <a:noFill/>
        </p:spPr>
        <p:txBody>
          <a:bodyPr wrap="square">
            <a:spAutoFit/>
          </a:bodyPr>
          <a:lstStyle/>
          <a:p>
            <a:pPr algn="ctr"/>
            <a:r>
              <a:rPr lang="en-US" sz="2400" b="1" dirty="0">
                <a:solidFill>
                  <a:schemeClr val="bg2"/>
                </a:solidFill>
                <a:latin typeface="Overpass Bold" pitchFamily="34" charset="0"/>
                <a:ea typeface="Overpass Bold" pitchFamily="34" charset="-122"/>
                <a:cs typeface="Overpass Bold" pitchFamily="34" charset="-120"/>
              </a:rPr>
              <a:t>Project Roadmap</a:t>
            </a:r>
            <a:endParaRPr lang="en-US" sz="2400" dirty="0">
              <a:solidFill>
                <a:schemeClr val="bg2"/>
              </a:solidFill>
            </a:endParaRPr>
          </a:p>
        </p:txBody>
      </p:sp>
      <p:sp>
        <p:nvSpPr>
          <p:cNvPr id="5" name="Freeform: Shape 4">
            <a:extLst>
              <a:ext uri="{FF2B5EF4-FFF2-40B4-BE49-F238E27FC236}">
                <a16:creationId xmlns:a16="http://schemas.microsoft.com/office/drawing/2014/main" id="{6EAC8C87-B1F3-EA41-198B-EE76B1B07085}"/>
              </a:ext>
            </a:extLst>
          </p:cNvPr>
          <p:cNvSpPr/>
          <p:nvPr/>
        </p:nvSpPr>
        <p:spPr>
          <a:xfrm>
            <a:off x="2683727" y="1241502"/>
            <a:ext cx="408878" cy="89210"/>
          </a:xfrm>
          <a:custGeom>
            <a:avLst/>
            <a:gdLst>
              <a:gd name="csX0" fmla="*/ 0 w 408878"/>
              <a:gd name="csY0" fmla="*/ 89210 h 89210"/>
              <a:gd name="csX1" fmla="*/ 408878 w 408878"/>
              <a:gd name="csY1" fmla="*/ 0 h 89210"/>
            </a:gdLst>
            <a:ahLst/>
            <a:cxnLst>
              <a:cxn ang="0">
                <a:pos x="csX0" y="csY0"/>
              </a:cxn>
              <a:cxn ang="0">
                <a:pos x="csX1" y="csY1"/>
              </a:cxn>
            </a:cxnLst>
            <a:rect l="l" t="t" r="r" b="b"/>
            <a:pathLst>
              <a:path w="408878" h="89210">
                <a:moveTo>
                  <a:pt x="0" y="89210"/>
                </a:moveTo>
                <a:lnTo>
                  <a:pt x="408878" y="0"/>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1805C678-C997-73AA-975E-C5946FA30268}"/>
              </a:ext>
            </a:extLst>
          </p:cNvPr>
          <p:cNvCxnSpPr/>
          <p:nvPr/>
        </p:nvCxnSpPr>
        <p:spPr>
          <a:xfrm>
            <a:off x="1167161" y="4014439"/>
            <a:ext cx="23937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33D921-4144-F90F-DC90-E031BF872743}"/>
              </a:ext>
            </a:extLst>
          </p:cNvPr>
          <p:cNvCxnSpPr>
            <a:cxnSpLocks/>
          </p:cNvCxnSpPr>
          <p:nvPr/>
        </p:nvCxnSpPr>
        <p:spPr>
          <a:xfrm>
            <a:off x="312234" y="3831355"/>
            <a:ext cx="8355981" cy="34487"/>
          </a:xfrm>
          <a:prstGeom prst="line">
            <a:avLst/>
          </a:prstGeom>
          <a:ln>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35EEC3-2C01-346B-B540-A3C8C5621961}"/>
              </a:ext>
            </a:extLst>
          </p:cNvPr>
          <p:cNvSpPr/>
          <p:nvPr/>
        </p:nvSpPr>
        <p:spPr>
          <a:xfrm>
            <a:off x="970156" y="3693060"/>
            <a:ext cx="394010" cy="276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00A246CA-C406-DA68-D45F-EE9B4D967576}"/>
              </a:ext>
            </a:extLst>
          </p:cNvPr>
          <p:cNvSpPr/>
          <p:nvPr/>
        </p:nvSpPr>
        <p:spPr>
          <a:xfrm>
            <a:off x="2923943" y="3734544"/>
            <a:ext cx="394010" cy="276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Oval 18">
            <a:extLst>
              <a:ext uri="{FF2B5EF4-FFF2-40B4-BE49-F238E27FC236}">
                <a16:creationId xmlns:a16="http://schemas.microsoft.com/office/drawing/2014/main" id="{558B9A27-1B1D-02F5-96CD-C56AB30E0DC9}"/>
              </a:ext>
            </a:extLst>
          </p:cNvPr>
          <p:cNvSpPr/>
          <p:nvPr/>
        </p:nvSpPr>
        <p:spPr>
          <a:xfrm>
            <a:off x="5300548" y="3734544"/>
            <a:ext cx="394010" cy="276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C8A7FC54-566F-FCB8-0CBF-5F234BFDE9F8}"/>
              </a:ext>
            </a:extLst>
          </p:cNvPr>
          <p:cNvSpPr/>
          <p:nvPr/>
        </p:nvSpPr>
        <p:spPr>
          <a:xfrm>
            <a:off x="7205580" y="3704456"/>
            <a:ext cx="394010" cy="2765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2" name="Straight Connector 21">
            <a:extLst>
              <a:ext uri="{FF2B5EF4-FFF2-40B4-BE49-F238E27FC236}">
                <a16:creationId xmlns:a16="http://schemas.microsoft.com/office/drawing/2014/main" id="{EA03A797-C898-8973-6814-2B592D0F2042}"/>
              </a:ext>
            </a:extLst>
          </p:cNvPr>
          <p:cNvCxnSpPr/>
          <p:nvPr/>
        </p:nvCxnSpPr>
        <p:spPr>
          <a:xfrm flipV="1">
            <a:off x="-1096536" y="5278243"/>
            <a:ext cx="0" cy="275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D75B44-D1F2-7EC7-785F-810139D43557}"/>
              </a:ext>
            </a:extLst>
          </p:cNvPr>
          <p:cNvCxnSpPr>
            <a:cxnSpLocks/>
          </p:cNvCxnSpPr>
          <p:nvPr/>
        </p:nvCxnSpPr>
        <p:spPr>
          <a:xfrm flipV="1">
            <a:off x="1167161" y="3470958"/>
            <a:ext cx="0" cy="2334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BBC5C63-0274-EB37-14D9-B7E4A0A51D4D}"/>
              </a:ext>
            </a:extLst>
          </p:cNvPr>
          <p:cNvCxnSpPr>
            <a:cxnSpLocks/>
          </p:cNvCxnSpPr>
          <p:nvPr/>
        </p:nvCxnSpPr>
        <p:spPr>
          <a:xfrm flipV="1">
            <a:off x="3120948" y="4011134"/>
            <a:ext cx="0" cy="21275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AAB99E2-C3BE-5E7E-C62D-50273FDDC880}"/>
              </a:ext>
            </a:extLst>
          </p:cNvPr>
          <p:cNvCxnSpPr>
            <a:cxnSpLocks/>
          </p:cNvCxnSpPr>
          <p:nvPr/>
        </p:nvCxnSpPr>
        <p:spPr>
          <a:xfrm flipV="1">
            <a:off x="7402585" y="3969650"/>
            <a:ext cx="0" cy="2542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178BF8D-1EBC-E520-ABC8-186B57FA7D63}"/>
              </a:ext>
            </a:extLst>
          </p:cNvPr>
          <p:cNvCxnSpPr>
            <a:cxnSpLocks/>
          </p:cNvCxnSpPr>
          <p:nvPr/>
        </p:nvCxnSpPr>
        <p:spPr>
          <a:xfrm flipV="1">
            <a:off x="5497553" y="3531220"/>
            <a:ext cx="0" cy="1963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98F4BCD-127D-C977-8F04-7AFEF3EF1311}"/>
              </a:ext>
            </a:extLst>
          </p:cNvPr>
          <p:cNvSpPr txBox="1"/>
          <p:nvPr/>
        </p:nvSpPr>
        <p:spPr>
          <a:xfrm>
            <a:off x="3536834" y="2729779"/>
            <a:ext cx="3865751" cy="682559"/>
          </a:xfrm>
          <a:prstGeom prst="rect">
            <a:avLst/>
          </a:prstGeom>
          <a:noFill/>
        </p:spPr>
        <p:txBody>
          <a:bodyPr wrap="square">
            <a:spAutoFit/>
          </a:bodyPr>
          <a:lstStyle/>
          <a:p>
            <a:pPr algn="ctr">
              <a:lnSpc>
                <a:spcPts val="2500"/>
              </a:lnSpc>
            </a:pPr>
            <a:r>
              <a:rPr lang="en-US" sz="1000" b="1" dirty="0">
                <a:solidFill>
                  <a:schemeClr val="bg2"/>
                </a:solidFill>
                <a:latin typeface="Overpass" pitchFamily="34" charset="0"/>
                <a:ea typeface="Overpass" pitchFamily="34" charset="-122"/>
                <a:cs typeface="Overpass" pitchFamily="34" charset="-120"/>
              </a:rPr>
              <a:t>Milestone 3</a:t>
            </a:r>
            <a:br>
              <a:rPr lang="en-US" sz="1000" b="1" dirty="0">
                <a:solidFill>
                  <a:schemeClr val="bg2"/>
                </a:solidFill>
                <a:latin typeface="Overpass" pitchFamily="34" charset="0"/>
                <a:ea typeface="Overpass" pitchFamily="34" charset="-122"/>
                <a:cs typeface="Overpass" pitchFamily="34" charset="-120"/>
              </a:rPr>
            </a:br>
            <a:r>
              <a:rPr lang="en-US" sz="1000" b="1" dirty="0">
                <a:solidFill>
                  <a:schemeClr val="bg2"/>
                </a:solidFill>
                <a:latin typeface="Overpass" pitchFamily="34" charset="0"/>
                <a:ea typeface="Overpass" pitchFamily="34" charset="-122"/>
                <a:cs typeface="Overpass" pitchFamily="34" charset="-120"/>
              </a:rPr>
              <a:t>Actionable Insights:</a:t>
            </a:r>
            <a:r>
              <a:rPr lang="en-US" sz="1000" dirty="0">
                <a:solidFill>
                  <a:schemeClr val="bg2"/>
                </a:solidFill>
                <a:latin typeface="Overpass" pitchFamily="34" charset="0"/>
                <a:ea typeface="Overpass" pitchFamily="34" charset="-122"/>
                <a:cs typeface="Overpass" pitchFamily="34" charset="-120"/>
              </a:rPr>
              <a:t> Analytics Dashboard &amp; Recommendations</a:t>
            </a:r>
            <a:endParaRPr lang="en-US" sz="1000" dirty="0">
              <a:solidFill>
                <a:schemeClr val="bg2"/>
              </a:solidFill>
            </a:endParaRPr>
          </a:p>
        </p:txBody>
      </p:sp>
      <p:sp>
        <p:nvSpPr>
          <p:cNvPr id="40" name="TextBox 39">
            <a:extLst>
              <a:ext uri="{FF2B5EF4-FFF2-40B4-BE49-F238E27FC236}">
                <a16:creationId xmlns:a16="http://schemas.microsoft.com/office/drawing/2014/main" id="{12CF947F-004B-E3E9-78E0-3473C8AB8923}"/>
              </a:ext>
            </a:extLst>
          </p:cNvPr>
          <p:cNvSpPr txBox="1"/>
          <p:nvPr/>
        </p:nvSpPr>
        <p:spPr>
          <a:xfrm>
            <a:off x="5074736" y="4122272"/>
            <a:ext cx="4344326" cy="1003160"/>
          </a:xfrm>
          <a:prstGeom prst="rect">
            <a:avLst/>
          </a:prstGeom>
          <a:noFill/>
        </p:spPr>
        <p:txBody>
          <a:bodyPr wrap="square">
            <a:spAutoFit/>
          </a:bodyPr>
          <a:lstStyle/>
          <a:p>
            <a:pPr marL="0" indent="0" algn="ctr">
              <a:lnSpc>
                <a:spcPts val="2500"/>
              </a:lnSpc>
              <a:buNone/>
            </a:pPr>
            <a:r>
              <a:rPr lang="en-US" sz="1000" dirty="0"/>
              <a:t>Milestone 4</a:t>
            </a:r>
          </a:p>
          <a:p>
            <a:pPr algn="ctr">
              <a:lnSpc>
                <a:spcPts val="2500"/>
              </a:lnSpc>
            </a:pPr>
            <a:r>
              <a:rPr lang="en-IN" sz="1000" b="1" dirty="0">
                <a:solidFill>
                  <a:schemeClr val="bg2"/>
                </a:solidFill>
                <a:latin typeface="Overpass" pitchFamily="34" charset="0"/>
                <a:ea typeface="Overpass" pitchFamily="34" charset="-122"/>
                <a:cs typeface="Overpass" pitchFamily="34" charset="-120"/>
              </a:rPr>
              <a:t>Authentication &amp; Final Output </a:t>
            </a:r>
            <a:r>
              <a:rPr lang="en-US" sz="1000" b="1" dirty="0">
                <a:solidFill>
                  <a:schemeClr val="bg2"/>
                </a:solidFill>
                <a:latin typeface="Overpass" pitchFamily="34" charset="0"/>
                <a:ea typeface="Overpass" pitchFamily="34" charset="-122"/>
                <a:cs typeface="Overpass" pitchFamily="34" charset="-120"/>
              </a:rPr>
              <a:t>:</a:t>
            </a:r>
            <a:r>
              <a:rPr lang="en-US" sz="1000" dirty="0">
                <a:solidFill>
                  <a:schemeClr val="bg2"/>
                </a:solidFill>
                <a:latin typeface="Overpass" pitchFamily="34" charset="0"/>
                <a:ea typeface="Overpass" pitchFamily="34" charset="-122"/>
                <a:cs typeface="Overpass" pitchFamily="34" charset="-120"/>
              </a:rPr>
              <a:t> Login/</a:t>
            </a:r>
            <a:r>
              <a:rPr lang="en-IN" sz="1000" dirty="0">
                <a:solidFill>
                  <a:schemeClr val="bg2"/>
                </a:solidFill>
                <a:latin typeface="Overpass" pitchFamily="34" charset="0"/>
                <a:ea typeface="Overpass" pitchFamily="34" charset="-122"/>
                <a:cs typeface="Overpass" pitchFamily="34" charset="-120"/>
              </a:rPr>
              <a:t>Signup Page and </a:t>
            </a:r>
          </a:p>
          <a:p>
            <a:pPr algn="ctr">
              <a:lnSpc>
                <a:spcPts val="2500"/>
              </a:lnSpc>
            </a:pPr>
            <a:r>
              <a:rPr lang="en-IN" sz="1000" dirty="0">
                <a:solidFill>
                  <a:schemeClr val="bg2"/>
                </a:solidFill>
                <a:latin typeface="Overpass" pitchFamily="34" charset="0"/>
                <a:ea typeface="Overpass" pitchFamily="34" charset="-122"/>
                <a:cs typeface="Overpass" pitchFamily="34" charset="-120"/>
              </a:rPr>
              <a:t>Submission </a:t>
            </a:r>
          </a:p>
        </p:txBody>
      </p:sp>
      <p:sp>
        <p:nvSpPr>
          <p:cNvPr id="2" name="AutoShape 2" descr="Generated image">
            <a:extLst>
              <a:ext uri="{FF2B5EF4-FFF2-40B4-BE49-F238E27FC236}">
                <a16:creationId xmlns:a16="http://schemas.microsoft.com/office/drawing/2014/main" id="{1369C130-E5B8-7DF8-F20C-E9437D51A47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65BD3AAE-AF46-85B3-FD00-994C5B3115A0}"/>
              </a:ext>
            </a:extLst>
          </p:cNvPr>
          <p:cNvSpPr>
            <a:spLocks noChangeAspect="1" noChangeArrowheads="1"/>
          </p:cNvSpPr>
          <p:nvPr/>
        </p:nvSpPr>
        <p:spPr bwMode="auto">
          <a:xfrm>
            <a:off x="223024" y="88745"/>
            <a:ext cx="8571571" cy="2189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B34A6AA5-AC5C-BDC4-BBD9-A49771E00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79" y="113097"/>
            <a:ext cx="8845241" cy="1962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3500" dirty="0">
                <a:solidFill>
                  <a:schemeClr val="dk1"/>
                </a:solidFill>
                <a:latin typeface="Arial"/>
              </a:rPr>
              <a:t>Milestone</a:t>
            </a:r>
            <a:r>
              <a:rPr lang="fr-FR" sz="3500" b="0" u="none" strike="noStrike" dirty="0">
                <a:solidFill>
                  <a:schemeClr val="dk1"/>
                </a:solidFill>
                <a:effectLst/>
                <a:uFillTx/>
                <a:latin typeface="Arial"/>
              </a:rPr>
              <a:t> 1 : Data </a:t>
            </a:r>
            <a:r>
              <a:rPr lang="en-IN" sz="3500" b="0" u="none" strike="noStrike" dirty="0">
                <a:solidFill>
                  <a:schemeClr val="dk1"/>
                </a:solidFill>
                <a:effectLst/>
                <a:uFillTx/>
                <a:latin typeface="Arial"/>
              </a:rPr>
              <a:t>Cleaning </a:t>
            </a:r>
            <a:endParaRPr lang="fr-FR" sz="3500" b="0" u="none" strike="noStrike" dirty="0">
              <a:solidFill>
                <a:schemeClr val="dk1"/>
              </a:solidFill>
              <a:effectLst/>
              <a:uFillTx/>
              <a:latin typeface="Arial"/>
            </a:endParaRPr>
          </a:p>
        </p:txBody>
      </p:sp>
      <p:sp>
        <p:nvSpPr>
          <p:cNvPr id="82" name="PlaceHolder 2"/>
          <p:cNvSpPr>
            <a:spLocks noGrp="1"/>
          </p:cNvSpPr>
          <p:nvPr>
            <p:ph type="subTitle"/>
          </p:nvPr>
        </p:nvSpPr>
        <p:spPr>
          <a:xfrm>
            <a:off x="79918" y="1494720"/>
            <a:ext cx="4254190" cy="3047543"/>
          </a:xfrm>
          <a:prstGeom prst="rect">
            <a:avLst/>
          </a:prstGeom>
          <a:noFill/>
          <a:ln w="0">
            <a:noFill/>
          </a:ln>
        </p:spPr>
        <p:txBody>
          <a:bodyPr lIns="91440" tIns="91440" rIns="91440" bIns="91440" anchor="t">
            <a:normAutofit/>
          </a:bodyPr>
          <a:lstStyle/>
          <a:p>
            <a:pPr marL="171450" indent="-171450">
              <a:lnSpc>
                <a:spcPct val="150000"/>
              </a:lnSpc>
              <a:buFont typeface="Arial" panose="020B0604020202020204" pitchFamily="34" charset="0"/>
              <a:buChar char="•"/>
              <a:tabLst>
                <a:tab pos="0" algn="l"/>
              </a:tabLst>
            </a:pPr>
            <a:r>
              <a:rPr lang="en-US" sz="1600" b="1" dirty="0">
                <a:solidFill>
                  <a:schemeClr val="tx1">
                    <a:lumMod val="75000"/>
                  </a:schemeClr>
                </a:solidFill>
                <a:latin typeface="Overpass Bold" pitchFamily="34" charset="0"/>
                <a:ea typeface="Overpass Bold" pitchFamily="34" charset="-122"/>
                <a:cs typeface="Overpass Bold" pitchFamily="34" charset="-120"/>
              </a:rPr>
              <a:t>Objectives</a:t>
            </a:r>
            <a:endParaRPr lang="en-US" sz="1600" dirty="0">
              <a:solidFill>
                <a:schemeClr val="tx1">
                  <a:lumMod val="75000"/>
                </a:schemeClr>
              </a:solidFill>
            </a:endParaRPr>
          </a:p>
          <a:p>
            <a:pPr marL="171450" indent="-171450">
              <a:lnSpc>
                <a:spcPct val="150000"/>
              </a:lnSpc>
              <a:buFont typeface="Arial" panose="020B0604020202020204" pitchFamily="34" charset="0"/>
              <a:buChar char="•"/>
              <a:tabLst>
                <a:tab pos="0" algn="l"/>
              </a:tabLst>
            </a:pPr>
            <a:endParaRPr lang="en-US" sz="1200" b="0" u="none" strike="noStrike" dirty="0">
              <a:solidFill>
                <a:srgbClr val="000000"/>
              </a:solidFill>
              <a:effectLst/>
              <a:uFillTx/>
              <a:latin typeface="OpenSymbol"/>
            </a:endParaRPr>
          </a:p>
          <a:p>
            <a:pPr marL="171450" indent="-171450">
              <a:lnSpc>
                <a:spcPct val="150000"/>
              </a:lnSpc>
              <a:buFont typeface="Arial" panose="020B0604020202020204" pitchFamily="34" charset="0"/>
              <a:buChar char="•"/>
              <a:tabLst>
                <a:tab pos="0" algn="l"/>
              </a:tabLst>
            </a:pPr>
            <a:r>
              <a:rPr lang="en-US" sz="1400" dirty="0">
                <a:solidFill>
                  <a:schemeClr val="bg2">
                    <a:lumMod val="75000"/>
                  </a:schemeClr>
                </a:solidFill>
                <a:latin typeface="OpenSymbol"/>
              </a:rPr>
              <a:t>Complete </a:t>
            </a:r>
            <a:r>
              <a:rPr lang="en-IN" sz="1400" dirty="0">
                <a:solidFill>
                  <a:schemeClr val="bg2">
                    <a:lumMod val="75000"/>
                  </a:schemeClr>
                </a:solidFill>
                <a:latin typeface="OpenSymbol"/>
              </a:rPr>
              <a:t>empty columns are removed</a:t>
            </a:r>
            <a:endParaRPr lang="en-US" sz="1400" b="0" u="none" strike="noStrike" dirty="0">
              <a:solidFill>
                <a:schemeClr val="bg2">
                  <a:lumMod val="75000"/>
                </a:schemeClr>
              </a:solidFill>
              <a:effectLst/>
              <a:uFillTx/>
              <a:latin typeface="OpenSymbol"/>
            </a:endParaRPr>
          </a:p>
          <a:p>
            <a:pPr marL="171450" indent="-171450">
              <a:lnSpc>
                <a:spcPct val="150000"/>
              </a:lnSpc>
              <a:buFont typeface="Arial" panose="020B0604020202020204" pitchFamily="34" charset="0"/>
              <a:buChar char="•"/>
              <a:tabLst>
                <a:tab pos="0" algn="l"/>
              </a:tabLst>
            </a:pPr>
            <a:r>
              <a:rPr lang="en-US" sz="1400" b="0" u="none" strike="noStrike" dirty="0">
                <a:solidFill>
                  <a:schemeClr val="bg2">
                    <a:lumMod val="75000"/>
                  </a:schemeClr>
                </a:solidFill>
                <a:effectLst/>
                <a:uFillTx/>
                <a:latin typeface="OpenSymbol"/>
              </a:rPr>
              <a:t>Clean and preprocess dataset</a:t>
            </a:r>
          </a:p>
          <a:p>
            <a:pPr marL="171450" indent="-171450">
              <a:lnSpc>
                <a:spcPct val="150000"/>
              </a:lnSpc>
              <a:buFont typeface="Arial" panose="020B0604020202020204" pitchFamily="34" charset="0"/>
              <a:buChar char="•"/>
              <a:tabLst>
                <a:tab pos="0" algn="l"/>
              </a:tabLst>
            </a:pPr>
            <a:r>
              <a:rPr lang="en-US" sz="1400" b="0" u="none" strike="noStrike" dirty="0">
                <a:solidFill>
                  <a:schemeClr val="bg2">
                    <a:lumMod val="75000"/>
                  </a:schemeClr>
                </a:solidFill>
                <a:effectLst/>
                <a:uFillTx/>
                <a:latin typeface="OpenSymbol"/>
              </a:rPr>
              <a:t>Handle missing &amp; duplicate values</a:t>
            </a:r>
          </a:p>
        </p:txBody>
      </p:sp>
      <p:cxnSp>
        <p:nvCxnSpPr>
          <p:cNvPr id="83" name="Google Shape;227;p33"/>
          <p:cNvCxnSpPr/>
          <p:nvPr/>
        </p:nvCxnSpPr>
        <p:spPr>
          <a:xfrm>
            <a:off x="-76320" y="1494720"/>
            <a:ext cx="9302040" cy="360"/>
          </a:xfrm>
          <a:prstGeom prst="straightConnector1">
            <a:avLst/>
          </a:prstGeom>
          <a:ln w="9525">
            <a:solidFill>
              <a:srgbClr val="083C77"/>
            </a:solidFill>
            <a:round/>
          </a:ln>
        </p:spPr>
      </p:cxnSp>
      <p:pic>
        <p:nvPicPr>
          <p:cNvPr id="4" name="Picture 3">
            <a:extLst>
              <a:ext uri="{FF2B5EF4-FFF2-40B4-BE49-F238E27FC236}">
                <a16:creationId xmlns:a16="http://schemas.microsoft.com/office/drawing/2014/main" id="{B419E9DA-5C6E-B4A7-F4D5-B2B3D0CCDB5B}"/>
              </a:ext>
            </a:extLst>
          </p:cNvPr>
          <p:cNvPicPr>
            <a:picLocks noChangeAspect="1"/>
          </p:cNvPicPr>
          <p:nvPr/>
        </p:nvPicPr>
        <p:blipFill>
          <a:blip r:embed="rId2"/>
          <a:stretch>
            <a:fillRect/>
          </a:stretch>
        </p:blipFill>
        <p:spPr>
          <a:xfrm>
            <a:off x="3389971" y="1560203"/>
            <a:ext cx="5131515" cy="340447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237960" y="228600"/>
            <a:ext cx="8686440" cy="818640"/>
          </a:xfrm>
          <a:prstGeom prst="rect">
            <a:avLst/>
          </a:prstGeom>
          <a:noFill/>
          <a:ln w="0">
            <a:noFill/>
          </a:ln>
        </p:spPr>
        <p:txBody>
          <a:bodyPr lIns="91440" tIns="91440" rIns="91440" bIns="91440" anchor="b">
            <a:normAutofit/>
          </a:bodyPr>
          <a:lstStyle/>
          <a:p>
            <a:pPr>
              <a:lnSpc>
                <a:spcPct val="100000"/>
              </a:lnSpc>
              <a:tabLst>
                <a:tab pos="0" algn="l"/>
              </a:tabLst>
            </a:pPr>
            <a:r>
              <a:rPr lang="fr-FR" sz="2500" b="0" u="none" strike="noStrike" dirty="0">
                <a:solidFill>
                  <a:schemeClr val="dk1"/>
                </a:solidFill>
                <a:effectLst/>
                <a:uFillTx/>
                <a:latin typeface="Arial"/>
              </a:rPr>
              <a:t>Milestone </a:t>
            </a:r>
            <a:r>
              <a:rPr lang="fr-FR" sz="2500" dirty="0">
                <a:solidFill>
                  <a:schemeClr val="dk1"/>
                </a:solidFill>
              </a:rPr>
              <a:t>2 : </a:t>
            </a:r>
            <a:r>
              <a:rPr lang="en-IN" sz="2500" dirty="0">
                <a:solidFill>
                  <a:schemeClr val="dk1"/>
                </a:solidFill>
              </a:rPr>
              <a:t>Training</a:t>
            </a:r>
            <a:r>
              <a:rPr lang="fr-FR" sz="2500" dirty="0">
                <a:solidFill>
                  <a:schemeClr val="dk1"/>
                </a:solidFill>
              </a:rPr>
              <a:t> </a:t>
            </a:r>
            <a:r>
              <a:rPr lang="fr-FR" sz="2500" dirty="0" err="1">
                <a:solidFill>
                  <a:schemeClr val="dk1"/>
                </a:solidFill>
              </a:rPr>
              <a:t>Models</a:t>
            </a:r>
            <a:r>
              <a:rPr lang="fr-FR" sz="2500" dirty="0">
                <a:solidFill>
                  <a:schemeClr val="dk1"/>
                </a:solidFill>
              </a:rPr>
              <a:t> and </a:t>
            </a:r>
            <a:r>
              <a:rPr lang="en-IN" sz="2500" dirty="0">
                <a:solidFill>
                  <a:schemeClr val="dk1"/>
                </a:solidFill>
              </a:rPr>
              <a:t>Prediction </a:t>
            </a:r>
            <a:endParaRPr lang="fr-FR" sz="2500" b="0" u="none" strike="noStrike" dirty="0">
              <a:solidFill>
                <a:schemeClr val="dk1"/>
              </a:solidFill>
              <a:effectLst/>
              <a:uFillTx/>
              <a:latin typeface="Arial"/>
            </a:endParaRPr>
          </a:p>
        </p:txBody>
      </p:sp>
      <p:sp>
        <p:nvSpPr>
          <p:cNvPr id="86" name="PlaceHolder 2"/>
          <p:cNvSpPr>
            <a:spLocks noGrp="1"/>
          </p:cNvSpPr>
          <p:nvPr>
            <p:ph/>
          </p:nvPr>
        </p:nvSpPr>
        <p:spPr>
          <a:xfrm>
            <a:off x="228600" y="1371600"/>
            <a:ext cx="3695400" cy="418126"/>
          </a:xfrm>
          <a:prstGeom prst="rect">
            <a:avLst/>
          </a:prstGeom>
          <a:noFill/>
          <a:ln w="0">
            <a:noFill/>
          </a:ln>
        </p:spPr>
        <p:txBody>
          <a:bodyPr lIns="91440" tIns="91440" rIns="91440" bIns="91440" anchor="b">
            <a:noAutofit/>
          </a:bodyPr>
          <a:lstStyle/>
          <a:p>
            <a:pPr indent="0">
              <a:lnSpc>
                <a:spcPct val="150000"/>
              </a:lnSpc>
              <a:buNone/>
              <a:tabLst>
                <a:tab pos="0" algn="l"/>
              </a:tabLst>
            </a:pPr>
            <a:r>
              <a:rPr lang="en-IN" sz="1400" b="0" u="none" strike="noStrike" dirty="0">
                <a:solidFill>
                  <a:schemeClr val="tx1">
                    <a:lumMod val="75000"/>
                  </a:schemeClr>
                </a:solidFill>
                <a:effectLst/>
                <a:uFillTx/>
                <a:latin typeface="Arial"/>
              </a:rPr>
              <a:t>O</a:t>
            </a:r>
            <a:r>
              <a:rPr lang="en-IN" sz="1600" b="0" u="none" strike="noStrike" dirty="0">
                <a:solidFill>
                  <a:schemeClr val="tx1">
                    <a:lumMod val="75000"/>
                  </a:schemeClr>
                </a:solidFill>
                <a:effectLst/>
                <a:uFillTx/>
                <a:latin typeface="Arial"/>
              </a:rPr>
              <a:t>bjective</a:t>
            </a:r>
            <a:r>
              <a:rPr lang="en-IN" sz="1400" b="0" u="none" strike="noStrike" dirty="0">
                <a:solidFill>
                  <a:schemeClr val="tx1">
                    <a:lumMod val="75000"/>
                  </a:schemeClr>
                </a:solidFill>
                <a:effectLst/>
                <a:uFillTx/>
                <a:latin typeface="Arial"/>
              </a:rPr>
              <a:t> </a:t>
            </a:r>
            <a:endParaRPr lang="fr-FR" sz="1400" b="0" u="none" strike="noStrike" dirty="0">
              <a:solidFill>
                <a:schemeClr val="tx1">
                  <a:lumMod val="75000"/>
                </a:schemeClr>
              </a:solidFill>
              <a:effectLst/>
              <a:uFillTx/>
              <a:latin typeface="Arial"/>
            </a:endParaRPr>
          </a:p>
        </p:txBody>
      </p:sp>
      <p:cxnSp>
        <p:nvCxnSpPr>
          <p:cNvPr id="87" name="Google Shape;213;p31"/>
          <p:cNvCxnSpPr/>
          <p:nvPr/>
        </p:nvCxnSpPr>
        <p:spPr>
          <a:xfrm>
            <a:off x="-76320" y="1126440"/>
            <a:ext cx="9302040" cy="360"/>
          </a:xfrm>
          <a:prstGeom prst="straightConnector1">
            <a:avLst/>
          </a:prstGeom>
          <a:ln w="9525">
            <a:solidFill>
              <a:srgbClr val="083C77"/>
            </a:solidFill>
            <a:round/>
          </a:ln>
        </p:spPr>
      </p:cxnSp>
      <p:sp>
        <p:nvSpPr>
          <p:cNvPr id="3" name="TextBox 2">
            <a:extLst>
              <a:ext uri="{FF2B5EF4-FFF2-40B4-BE49-F238E27FC236}">
                <a16:creationId xmlns:a16="http://schemas.microsoft.com/office/drawing/2014/main" id="{61BE1583-B74F-97FA-8571-89686D04EDF7}"/>
              </a:ext>
            </a:extLst>
          </p:cNvPr>
          <p:cNvSpPr txBox="1"/>
          <p:nvPr/>
        </p:nvSpPr>
        <p:spPr>
          <a:xfrm>
            <a:off x="228600" y="1976596"/>
            <a:ext cx="3555380" cy="3300904"/>
          </a:xfrm>
          <a:prstGeom prst="rect">
            <a:avLst/>
          </a:prstGeom>
          <a:noFill/>
        </p:spPr>
        <p:txBody>
          <a:bodyPr wrap="square">
            <a:spAutoFit/>
          </a:bodyPr>
          <a:lstStyle/>
          <a:p>
            <a:r>
              <a:rPr lang="en-IN" dirty="0"/>
              <a:t>       Goals</a:t>
            </a:r>
          </a:p>
          <a:p>
            <a:endParaRPr lang="en-IN" dirty="0"/>
          </a:p>
          <a:p>
            <a:pPr marL="285750" indent="-285750">
              <a:lnSpc>
                <a:spcPct val="150000"/>
              </a:lnSpc>
              <a:buFont typeface="Arial" panose="020B0604020202020204" pitchFamily="34" charset="0"/>
              <a:buChar char="•"/>
            </a:pPr>
            <a:r>
              <a:rPr lang="en-US" dirty="0"/>
              <a:t> </a:t>
            </a:r>
            <a:r>
              <a:rPr lang="en-US" sz="1700" dirty="0"/>
              <a:t>Trained regression model to predict test scores  </a:t>
            </a:r>
          </a:p>
          <a:p>
            <a:pPr marL="285750" indent="-285750">
              <a:lnSpc>
                <a:spcPct val="150000"/>
              </a:lnSpc>
              <a:buFont typeface="Arial" panose="020B0604020202020204" pitchFamily="34" charset="0"/>
              <a:buChar char="•"/>
            </a:pPr>
            <a:r>
              <a:rPr lang="en-US" sz="1700" dirty="0"/>
              <a:t> Evaluated model using R² score and MSE  </a:t>
            </a:r>
          </a:p>
          <a:p>
            <a:pPr marL="285750" indent="-285750">
              <a:lnSpc>
                <a:spcPct val="150000"/>
              </a:lnSpc>
              <a:buFont typeface="Arial" panose="020B0604020202020204" pitchFamily="34" charset="0"/>
              <a:buChar char="•"/>
            </a:pPr>
            <a:r>
              <a:rPr lang="en-US" sz="1700" dirty="0"/>
              <a:t> Implemented individual and bulk prediction workflows</a:t>
            </a:r>
          </a:p>
          <a:p>
            <a:endParaRPr lang="en-IN" dirty="0"/>
          </a:p>
        </p:txBody>
      </p:sp>
      <p:pic>
        <p:nvPicPr>
          <p:cNvPr id="5" name="Picture 4">
            <a:extLst>
              <a:ext uri="{FF2B5EF4-FFF2-40B4-BE49-F238E27FC236}">
                <a16:creationId xmlns:a16="http://schemas.microsoft.com/office/drawing/2014/main" id="{F6E80B17-FE70-6507-BB09-1F4B1513BE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960" y="1974369"/>
            <a:ext cx="459573" cy="418126"/>
          </a:xfrm>
          <a:prstGeom prst="rect">
            <a:avLst/>
          </a:prstGeom>
        </p:spPr>
      </p:pic>
      <p:pic>
        <p:nvPicPr>
          <p:cNvPr id="7" name="Picture 6">
            <a:extLst>
              <a:ext uri="{FF2B5EF4-FFF2-40B4-BE49-F238E27FC236}">
                <a16:creationId xmlns:a16="http://schemas.microsoft.com/office/drawing/2014/main" id="{148F26D0-3F9A-6C51-DEEB-1A841FEAAC0B}"/>
              </a:ext>
            </a:extLst>
          </p:cNvPr>
          <p:cNvPicPr>
            <a:picLocks noChangeAspect="1"/>
          </p:cNvPicPr>
          <p:nvPr/>
        </p:nvPicPr>
        <p:blipFill>
          <a:blip r:embed="rId3"/>
          <a:stretch>
            <a:fillRect/>
          </a:stretch>
        </p:blipFill>
        <p:spPr>
          <a:xfrm>
            <a:off x="3924000" y="1750218"/>
            <a:ext cx="5159298" cy="32071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PlaceHolder 1"/>
          <p:cNvSpPr>
            <a:spLocks noGrp="1"/>
          </p:cNvSpPr>
          <p:nvPr>
            <p:ph type="title"/>
          </p:nvPr>
        </p:nvSpPr>
        <p:spPr>
          <a:xfrm rot="10800000" flipV="1">
            <a:off x="4237462" y="3018264"/>
            <a:ext cx="5233639" cy="112999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1200" dirty="0">
                <a:solidFill>
                  <a:schemeClr val="dk1"/>
                </a:solidFill>
                <a:latin typeface="Arial"/>
              </a:rPr>
              <a:t>I</a:t>
            </a:r>
            <a:endParaRPr lang="fr-FR" sz="1200" b="0" u="none" strike="noStrike" dirty="0">
              <a:solidFill>
                <a:schemeClr val="dk1"/>
              </a:solidFill>
              <a:effectLst/>
              <a:uFillTx/>
              <a:latin typeface="Arial"/>
            </a:endParaRPr>
          </a:p>
        </p:txBody>
      </p:sp>
      <p:sp>
        <p:nvSpPr>
          <p:cNvPr id="92" name="PlaceHolder 2"/>
          <p:cNvSpPr>
            <a:spLocks noGrp="1"/>
          </p:cNvSpPr>
          <p:nvPr>
            <p:ph type="title"/>
          </p:nvPr>
        </p:nvSpPr>
        <p:spPr>
          <a:xfrm>
            <a:off x="525231" y="211459"/>
            <a:ext cx="2438400" cy="548018"/>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IN" sz="1600" b="1" dirty="0">
                <a:solidFill>
                  <a:schemeClr val="dk1"/>
                </a:solidFill>
                <a:latin typeface="Arial"/>
              </a:rPr>
              <a:t>Individual Prediction </a:t>
            </a:r>
            <a:endParaRPr lang="fr-FR" sz="1600" b="1" u="none" strike="noStrike" dirty="0">
              <a:solidFill>
                <a:schemeClr val="dk1"/>
              </a:solidFill>
              <a:effectLst/>
              <a:uFillTx/>
              <a:latin typeface="Arial"/>
            </a:endParaRPr>
          </a:p>
        </p:txBody>
      </p:sp>
      <p:pic>
        <p:nvPicPr>
          <p:cNvPr id="3" name="Picture 2">
            <a:extLst>
              <a:ext uri="{FF2B5EF4-FFF2-40B4-BE49-F238E27FC236}">
                <a16:creationId xmlns:a16="http://schemas.microsoft.com/office/drawing/2014/main" id="{0AD0B9D3-1E7B-66D8-2148-0BDB93241ED2}"/>
              </a:ext>
            </a:extLst>
          </p:cNvPr>
          <p:cNvPicPr>
            <a:picLocks noChangeAspect="1"/>
          </p:cNvPicPr>
          <p:nvPr/>
        </p:nvPicPr>
        <p:blipFill>
          <a:blip r:embed="rId2"/>
          <a:stretch>
            <a:fillRect/>
          </a:stretch>
        </p:blipFill>
        <p:spPr>
          <a:xfrm>
            <a:off x="8901" y="686729"/>
            <a:ext cx="4228561" cy="2361971"/>
          </a:xfrm>
          <a:prstGeom prst="rect">
            <a:avLst/>
          </a:prstGeom>
        </p:spPr>
      </p:pic>
      <p:sp>
        <p:nvSpPr>
          <p:cNvPr id="5" name="TextBox 4">
            <a:extLst>
              <a:ext uri="{FF2B5EF4-FFF2-40B4-BE49-F238E27FC236}">
                <a16:creationId xmlns:a16="http://schemas.microsoft.com/office/drawing/2014/main" id="{1C89067C-4B41-0E7A-7E2F-DD2FECC9AE34}"/>
              </a:ext>
            </a:extLst>
          </p:cNvPr>
          <p:cNvSpPr txBox="1"/>
          <p:nvPr/>
        </p:nvSpPr>
        <p:spPr>
          <a:xfrm>
            <a:off x="271346" y="401843"/>
            <a:ext cx="382858" cy="284886"/>
          </a:xfrm>
          <a:prstGeom prst="rect">
            <a:avLst/>
          </a:prstGeom>
          <a:noFill/>
        </p:spPr>
        <p:txBody>
          <a:bodyPr wrap="square">
            <a:spAutoFit/>
          </a:bodyPr>
          <a:lstStyle/>
          <a:p>
            <a:pPr>
              <a:lnSpc>
                <a:spcPts val="1425"/>
              </a:lnSpc>
              <a:buNone/>
            </a:pPr>
            <a:r>
              <a:rPr lang="en-IN" b="0" dirty="0">
                <a:solidFill>
                  <a:srgbClr val="CE9178"/>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p:txBody>
      </p:sp>
      <p:pic>
        <p:nvPicPr>
          <p:cNvPr id="9" name="Picture 8">
            <a:extLst>
              <a:ext uri="{FF2B5EF4-FFF2-40B4-BE49-F238E27FC236}">
                <a16:creationId xmlns:a16="http://schemas.microsoft.com/office/drawing/2014/main" id="{5AFE5298-B84E-4C2D-494E-A874F4C739CA}"/>
              </a:ext>
            </a:extLst>
          </p:cNvPr>
          <p:cNvPicPr>
            <a:picLocks noChangeAspect="1"/>
          </p:cNvPicPr>
          <p:nvPr/>
        </p:nvPicPr>
        <p:blipFill>
          <a:blip r:embed="rId3"/>
          <a:stretch>
            <a:fillRect/>
          </a:stretch>
        </p:blipFill>
        <p:spPr>
          <a:xfrm>
            <a:off x="4421116" y="1243592"/>
            <a:ext cx="4506559" cy="3802102"/>
          </a:xfrm>
          <a:prstGeom prst="rect">
            <a:avLst/>
          </a:prstGeom>
        </p:spPr>
      </p:pic>
      <p:sp>
        <p:nvSpPr>
          <p:cNvPr id="11" name="TextBox 10">
            <a:extLst>
              <a:ext uri="{FF2B5EF4-FFF2-40B4-BE49-F238E27FC236}">
                <a16:creationId xmlns:a16="http://schemas.microsoft.com/office/drawing/2014/main" id="{AE9D3401-0462-81C2-1558-553E0C0F9FC1}"/>
              </a:ext>
            </a:extLst>
          </p:cNvPr>
          <p:cNvSpPr txBox="1"/>
          <p:nvPr/>
        </p:nvSpPr>
        <p:spPr>
          <a:xfrm>
            <a:off x="4659741" y="759477"/>
            <a:ext cx="758283" cy="284886"/>
          </a:xfrm>
          <a:prstGeom prst="rect">
            <a:avLst/>
          </a:prstGeom>
          <a:noFill/>
        </p:spPr>
        <p:txBody>
          <a:bodyPr wrap="square">
            <a:spAutoFit/>
          </a:bodyPr>
          <a:lstStyle/>
          <a:p>
            <a:pPr>
              <a:lnSpc>
                <a:spcPts val="1425"/>
              </a:lnSpc>
              <a:buNone/>
            </a:pPr>
            <a:r>
              <a:rPr lang="en-IN" b="0" dirty="0">
                <a:solidFill>
                  <a:srgbClr val="CE9178"/>
                </a:solidFill>
                <a:effectLst/>
                <a:latin typeface="Consolas" panose="020B0609020204030204" pitchFamily="49" charset="0"/>
              </a:rPr>
              <a:t>📦</a:t>
            </a:r>
            <a:endParaRPr lang="en-IN" b="0" dirty="0">
              <a:solidFill>
                <a:srgbClr val="CCCCCC"/>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04836E10-70B6-C62E-EC54-1F5AB20F95B9}"/>
              </a:ext>
            </a:extLst>
          </p:cNvPr>
          <p:cNvSpPr txBox="1"/>
          <p:nvPr/>
        </p:nvSpPr>
        <p:spPr>
          <a:xfrm>
            <a:off x="4120767" y="675031"/>
            <a:ext cx="4735550" cy="369332"/>
          </a:xfrm>
          <a:prstGeom prst="rect">
            <a:avLst/>
          </a:prstGeom>
          <a:noFill/>
        </p:spPr>
        <p:txBody>
          <a:bodyPr wrap="square">
            <a:spAutoFit/>
          </a:bodyPr>
          <a:lstStyle/>
          <a:p>
            <a:pPr indent="0" algn="ctr">
              <a:lnSpc>
                <a:spcPct val="100000"/>
              </a:lnSpc>
              <a:buNone/>
              <a:tabLst>
                <a:tab pos="0" algn="l"/>
              </a:tabLst>
            </a:pPr>
            <a:r>
              <a:rPr lang="en-IN" b="1" dirty="0">
                <a:solidFill>
                  <a:schemeClr val="dk1"/>
                </a:solidFill>
                <a:latin typeface="Arial"/>
              </a:rPr>
              <a:t>Bulk Database</a:t>
            </a:r>
            <a:r>
              <a:rPr lang="en-IN" sz="1800" b="1" dirty="0">
                <a:solidFill>
                  <a:schemeClr val="dk1"/>
                </a:solidFill>
                <a:latin typeface="Arial"/>
              </a:rPr>
              <a:t> Prediction </a:t>
            </a:r>
            <a:endParaRPr lang="fr-FR" sz="1800" b="1" u="none" strike="noStrike" dirty="0">
              <a:solidFill>
                <a:schemeClr val="dk1"/>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228600" y="228600"/>
            <a:ext cx="8686440" cy="1047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3500" dirty="0">
                <a:solidFill>
                  <a:schemeClr val="dk1"/>
                </a:solidFill>
                <a:latin typeface="Figtree"/>
              </a:rPr>
              <a:t>Milestone 3 : </a:t>
            </a:r>
            <a:r>
              <a:rPr lang="en-IN" sz="3500" dirty="0">
                <a:solidFill>
                  <a:schemeClr val="dk1"/>
                </a:solidFill>
                <a:latin typeface="Figtree"/>
              </a:rPr>
              <a:t>Dashboard Design</a:t>
            </a:r>
            <a:endParaRPr lang="fr-FR" sz="3500" b="0" u="none" strike="noStrike" dirty="0">
              <a:solidFill>
                <a:schemeClr val="dk1"/>
              </a:solidFill>
              <a:effectLst/>
              <a:uFillTx/>
              <a:latin typeface="Arial"/>
            </a:endParaRPr>
          </a:p>
        </p:txBody>
      </p:sp>
      <p:sp>
        <p:nvSpPr>
          <p:cNvPr id="89" name="PlaceHolder 2"/>
          <p:cNvSpPr>
            <a:spLocks noGrp="1"/>
          </p:cNvSpPr>
          <p:nvPr>
            <p:ph type="subTitle"/>
          </p:nvPr>
        </p:nvSpPr>
        <p:spPr>
          <a:xfrm>
            <a:off x="228600" y="1733400"/>
            <a:ext cx="6372000" cy="3180960"/>
          </a:xfrm>
          <a:prstGeom prst="rect">
            <a:avLst/>
          </a:prstGeom>
          <a:noFill/>
          <a:ln w="0">
            <a:noFill/>
          </a:ln>
        </p:spPr>
        <p:txBody>
          <a:bodyPr lIns="91440" tIns="91440" rIns="91440" bIns="91440" anchor="t">
            <a:normAutofit/>
          </a:bodyPr>
          <a:lstStyle/>
          <a:p>
            <a:pPr>
              <a:lnSpc>
                <a:spcPct val="150000"/>
              </a:lnSpc>
              <a:tabLst>
                <a:tab pos="0" algn="l"/>
              </a:tabLst>
            </a:pPr>
            <a:r>
              <a:rPr lang="en-US" sz="1200" dirty="0">
                <a:solidFill>
                  <a:schemeClr val="dk1"/>
                </a:solidFill>
                <a:latin typeface="Karla"/>
                <a:ea typeface="Karla"/>
              </a:rPr>
              <a:t>The Pre-final week involved developing an interactive analytics dashboard to visualize student habits and performance trends. The dashboard offered personalized study recommendations to optimize academic outcomes. This tool enhanced user engagement and presented complex data in an accessible, actionable format.</a:t>
            </a:r>
            <a:endParaRPr lang="en-US" sz="1200" dirty="0">
              <a:solidFill>
                <a:srgbClr val="000000"/>
              </a:solidFill>
              <a:latin typeface="OpenSymbol"/>
            </a:endParaRPr>
          </a:p>
          <a:p>
            <a:pPr indent="0">
              <a:lnSpc>
                <a:spcPct val="150000"/>
              </a:lnSpc>
              <a:buNone/>
              <a:tabLst>
                <a:tab pos="0" algn="l"/>
              </a:tabLst>
            </a:pPr>
            <a:endParaRPr lang="en-US" sz="1200" b="0" u="none" strike="noStrike" dirty="0">
              <a:solidFill>
                <a:srgbClr val="000000"/>
              </a:solidFill>
              <a:effectLst/>
              <a:uFillTx/>
              <a:latin typeface="OpenSymbol"/>
            </a:endParaRPr>
          </a:p>
        </p:txBody>
      </p:sp>
      <p:cxnSp>
        <p:nvCxnSpPr>
          <p:cNvPr id="90" name="Google Shape;227;p33"/>
          <p:cNvCxnSpPr/>
          <p:nvPr/>
        </p:nvCxnSpPr>
        <p:spPr>
          <a:xfrm>
            <a:off x="-76320" y="1494720"/>
            <a:ext cx="9302040" cy="360"/>
          </a:xfrm>
          <a:prstGeom prst="straightConnector1">
            <a:avLst/>
          </a:prstGeom>
          <a:ln w="9525">
            <a:solidFill>
              <a:srgbClr val="083C77"/>
            </a:solidFill>
            <a:round/>
          </a:ln>
        </p:spPr>
      </p:cxnSp>
      <p:pic>
        <p:nvPicPr>
          <p:cNvPr id="5" name="Picture 4">
            <a:extLst>
              <a:ext uri="{FF2B5EF4-FFF2-40B4-BE49-F238E27FC236}">
                <a16:creationId xmlns:a16="http://schemas.microsoft.com/office/drawing/2014/main" id="{699728C2-5D59-B64B-F283-E9AF12D898AA}"/>
              </a:ext>
            </a:extLst>
          </p:cNvPr>
          <p:cNvPicPr>
            <a:picLocks noChangeAspect="1"/>
          </p:cNvPicPr>
          <p:nvPr/>
        </p:nvPicPr>
        <p:blipFill>
          <a:blip r:embed="rId2"/>
          <a:stretch>
            <a:fillRect/>
          </a:stretch>
        </p:blipFill>
        <p:spPr>
          <a:xfrm>
            <a:off x="228600" y="2978478"/>
            <a:ext cx="8504663" cy="2038133"/>
          </a:xfrm>
          <a:prstGeom prst="rect">
            <a:avLst/>
          </a:prstGeom>
        </p:spPr>
      </p:pic>
    </p:spTree>
    <p:extLst>
      <p:ext uri="{BB962C8B-B14F-4D97-AF65-F5344CB8AC3E}">
        <p14:creationId xmlns:p14="http://schemas.microsoft.com/office/powerpoint/2010/main" val="1093226280"/>
      </p:ext>
    </p:extLst>
  </p:cSld>
  <p:clrMapOvr>
    <a:masterClrMapping/>
  </p:clrMapOvr>
</p:sld>
</file>

<file path=ppt/theme/theme1.xml><?xml version="1.0" encoding="utf-8"?>
<a:theme xmlns:a="http://schemas.openxmlformats.org/drawingml/2006/main" name="Blue Gradient by Slidesgo">
  <a:themeElements>
    <a:clrScheme name="Simple Light">
      <a:dk1>
        <a:srgbClr val="083C77"/>
      </a:dk1>
      <a:lt1>
        <a:srgbClr val="EBFCFF"/>
      </a:lt1>
      <a:dk2>
        <a:srgbClr val="083C77"/>
      </a:dk2>
      <a:lt2>
        <a:srgbClr val="9CE3E9"/>
      </a:lt2>
      <a:accent1>
        <a:srgbClr val="93C4E0"/>
      </a:accent1>
      <a:accent2>
        <a:srgbClr val="829EEB"/>
      </a:accent2>
      <a:accent3>
        <a:srgbClr val="FFFFFF"/>
      </a:accent3>
      <a:accent4>
        <a:srgbClr val="FFFFFF"/>
      </a:accent4>
      <a:accent5>
        <a:srgbClr val="FFFFFF"/>
      </a:accent5>
      <a:accent6>
        <a:srgbClr val="FFFFFF"/>
      </a:accent6>
      <a:hlink>
        <a:srgbClr val="083C7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619</TotalTime>
  <Words>514</Words>
  <Application>Microsoft Office PowerPoint</Application>
  <PresentationFormat>On-screen Show (16:9)</PresentationFormat>
  <Paragraphs>81</Paragraphs>
  <Slides>15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Amasis MT Pro Medium</vt:lpstr>
      <vt:lpstr>Anaheim</vt:lpstr>
      <vt:lpstr>Aptos SemiBold</vt:lpstr>
      <vt:lpstr>Arial</vt:lpstr>
      <vt:lpstr>Consolas</vt:lpstr>
      <vt:lpstr>Figtree</vt:lpstr>
      <vt:lpstr>Karla</vt:lpstr>
      <vt:lpstr>OpenSymbol</vt:lpstr>
      <vt:lpstr>Overpass</vt:lpstr>
      <vt:lpstr>Overpass Bold</vt:lpstr>
      <vt:lpstr>Symbol</vt:lpstr>
      <vt:lpstr>Wingdings</vt:lpstr>
      <vt:lpstr>Blue Gradient by Slidesgo</vt:lpstr>
      <vt:lpstr>Slidesgo Final Pages</vt:lpstr>
      <vt:lpstr>StudyTrack – AI-Based Student Study Habit Recommender </vt:lpstr>
      <vt:lpstr>What is Study Track Al?</vt:lpstr>
      <vt:lpstr>PROJECT OVERVIEW  </vt:lpstr>
      <vt:lpstr>Technologies Used </vt:lpstr>
      <vt:lpstr>                         Milestone 1  Data Foundation: Cleaning &amp; Exploratory Analysis  </vt:lpstr>
      <vt:lpstr>Milestone 1 : Data Cleaning </vt:lpstr>
      <vt:lpstr>Milestone 2 : Training Models and Prediction </vt:lpstr>
      <vt:lpstr>I</vt:lpstr>
      <vt:lpstr>Milestone 3 : Dashboard Design</vt:lpstr>
      <vt:lpstr>PowerPoint Presentation</vt:lpstr>
      <vt:lpstr>PowerPoint Presentation</vt:lpstr>
      <vt:lpstr>Milestone 4 : User Authentication and Final Output </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Prem Kalse</dc:creator>
  <cp:lastModifiedBy>Prem Kalse</cp:lastModifiedBy>
  <cp:revision>3</cp:revision>
  <dcterms:modified xsi:type="dcterms:W3CDTF">2026-01-03T15:03:16Z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2025-12-31T10:25:38Z</dcterms:created>
  <dc:creator>Unknown Creator</dc:creator>
  <dc:description/>
  <dc:language>en-US</dc:language>
  <cp:lastModifiedBy>Unknown Creator</cp:lastModifiedBy>
  <dcterms:modified xsi:type="dcterms:W3CDTF">2025-12-31T10:25:38Z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